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notesMasterIdLst>
    <p:notesMasterId r:id="rId6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85" r:id="rId15"/>
    <p:sldId id="286" r:id="rId16"/>
    <p:sldId id="287" r:id="rId17"/>
    <p:sldId id="288" r:id="rId18"/>
    <p:sldId id="289" r:id="rId19"/>
    <p:sldId id="290" r:id="rId20"/>
    <p:sldId id="291" r:id="rId21"/>
    <p:sldId id="292" r:id="rId22"/>
    <p:sldId id="293" r:id="rId23"/>
    <p:sldId id="294" r:id="rId24"/>
    <p:sldId id="295" r:id="rId25"/>
    <p:sldId id="296" r:id="rId26"/>
    <p:sldId id="297" r:id="rId27"/>
    <p:sldId id="298" r:id="rId28"/>
    <p:sldId id="299" r:id="rId29"/>
    <p:sldId id="300" r:id="rId30"/>
    <p:sldId id="301" r:id="rId31"/>
    <p:sldId id="269" r:id="rId32"/>
    <p:sldId id="270" r:id="rId33"/>
    <p:sldId id="271" r:id="rId34"/>
    <p:sldId id="280" r:id="rId35"/>
    <p:sldId id="281" r:id="rId36"/>
    <p:sldId id="282" r:id="rId37"/>
    <p:sldId id="283" r:id="rId38"/>
    <p:sldId id="284" r:id="rId39"/>
    <p:sldId id="272" r:id="rId40"/>
    <p:sldId id="273" r:id="rId41"/>
    <p:sldId id="274" r:id="rId42"/>
    <p:sldId id="275" r:id="rId43"/>
    <p:sldId id="276" r:id="rId44"/>
    <p:sldId id="277" r:id="rId45"/>
    <p:sldId id="303" r:id="rId46"/>
    <p:sldId id="304" r:id="rId47"/>
    <p:sldId id="305" r:id="rId48"/>
    <p:sldId id="278" r:id="rId49"/>
    <p:sldId id="306" r:id="rId50"/>
    <p:sldId id="279" r:id="rId51"/>
    <p:sldId id="307" r:id="rId52"/>
    <p:sldId id="308" r:id="rId53"/>
    <p:sldId id="309" r:id="rId54"/>
    <p:sldId id="310" r:id="rId55"/>
    <p:sldId id="311" r:id="rId56"/>
    <p:sldId id="312" r:id="rId57"/>
    <p:sldId id="313" r:id="rId58"/>
    <p:sldId id="314" r:id="rId59"/>
    <p:sldId id="315" r:id="rId60"/>
    <p:sldId id="316" r:id="rId61"/>
    <p:sldId id="317" r:id="rId62"/>
    <p:sldId id="318" r:id="rId6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50" y="67"/>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B0152B-3AF2-4D29-9F4C-79DE217B6253}" type="datetimeFigureOut">
              <a:rPr lang="en-US" smtClean="0"/>
              <a:pPr/>
              <a:t>5/28/2023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DFE33C5-9F1B-4740-B316-10632B298C27}"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He </a:t>
            </a:r>
            <a:endParaRPr lang="en-US" dirty="0"/>
          </a:p>
        </p:txBody>
      </p:sp>
      <p:sp>
        <p:nvSpPr>
          <p:cNvPr id="4" name="Slide Number Placeholder 3"/>
          <p:cNvSpPr>
            <a:spLocks noGrp="1"/>
          </p:cNvSpPr>
          <p:nvPr>
            <p:ph type="sldNum" sz="quarter" idx="10"/>
          </p:nvPr>
        </p:nvSpPr>
        <p:spPr/>
        <p:txBody>
          <a:bodyPr/>
          <a:lstStyle/>
          <a:p>
            <a:fld id="{0DFE33C5-9F1B-4740-B316-10632B298C27}" type="slidenum">
              <a:rPr lang="en-US" smtClean="0"/>
              <a:pPr/>
              <a:t>35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5/28/2023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5/28/2023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5/28/2023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5/28/2023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5/28/2023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066800"/>
            <a:ext cx="7772400" cy="1470025"/>
          </a:xfrm>
        </p:spPr>
        <p:txBody>
          <a:bodyPr>
            <a:normAutofit/>
          </a:bodyPr>
          <a:lstStyle/>
          <a:p>
            <a:r>
              <a:rPr lang="en-GB" sz="4800" b="1" dirty="0" smtClean="0">
                <a:latin typeface="Times New Roman" pitchFamily="18" charset="0"/>
                <a:cs typeface="Times New Roman" pitchFamily="18" charset="0"/>
              </a:rPr>
              <a:t>QUALITY  ASSURANCE</a:t>
            </a:r>
            <a:endParaRPr lang="en-US" sz="4800" b="1" dirty="0">
              <a:latin typeface="Times New Roman" pitchFamily="18" charset="0"/>
              <a:cs typeface="Times New Roman" pitchFamily="18" charset="0"/>
            </a:endParaRPr>
          </a:p>
        </p:txBody>
      </p:sp>
      <p:sp>
        <p:nvSpPr>
          <p:cNvPr id="3" name="Subtitle 2"/>
          <p:cNvSpPr txBox="1">
            <a:spLocks/>
          </p:cNvSpPr>
          <p:nvPr/>
        </p:nvSpPr>
        <p:spPr>
          <a:xfrm>
            <a:off x="1905000" y="2971800"/>
            <a:ext cx="5334000" cy="2593253"/>
          </a:xfrm>
          <a:prstGeom prst="rect">
            <a:avLst/>
          </a:prstGeom>
        </p:spPr>
        <p:txBody>
          <a:bodyPr vert="horz" lIns="91440" tIns="45720" rIns="91440" bIns="45720" rtlCol="0">
            <a:norm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IN" b="1" dirty="0" smtClean="0">
                <a:latin typeface="Times New Roman" panose="02020603050405020304" pitchFamily="18" charset="0"/>
                <a:cs typeface="Times New Roman" panose="02020603050405020304" pitchFamily="18" charset="0"/>
              </a:rPr>
              <a:t>Presented By</a:t>
            </a:r>
          </a:p>
          <a:p>
            <a:pPr algn="ctr"/>
            <a:r>
              <a:rPr lang="en-IN" b="1" dirty="0" smtClean="0">
                <a:latin typeface="Times New Roman" panose="02020603050405020304" pitchFamily="18" charset="0"/>
                <a:cs typeface="Times New Roman" panose="02020603050405020304" pitchFamily="18" charset="0"/>
              </a:rPr>
              <a:t>K. Gayathri Devi, M. Pharm.,</a:t>
            </a:r>
          </a:p>
          <a:p>
            <a:pPr algn="ctr"/>
            <a:r>
              <a:rPr lang="en-IN" b="1" dirty="0" smtClean="0">
                <a:latin typeface="Times New Roman" panose="02020603050405020304" pitchFamily="18" charset="0"/>
                <a:cs typeface="Times New Roman" panose="02020603050405020304" pitchFamily="18" charset="0"/>
              </a:rPr>
              <a:t>Assistant Professor,</a:t>
            </a:r>
          </a:p>
          <a:p>
            <a:pPr algn="ctr"/>
            <a:r>
              <a:rPr lang="en-IN" b="1" dirty="0" smtClean="0">
                <a:latin typeface="Times New Roman" panose="02020603050405020304" pitchFamily="18" charset="0"/>
                <a:cs typeface="Times New Roman" panose="02020603050405020304" pitchFamily="18" charset="0"/>
              </a:rPr>
              <a:t>Department Of Pharmaceutical Analysis,</a:t>
            </a:r>
          </a:p>
          <a:p>
            <a:pPr algn="ctr"/>
            <a:r>
              <a:rPr lang="en-IN" b="1" dirty="0" smtClean="0">
                <a:latin typeface="Times New Roman" panose="02020603050405020304" pitchFamily="18" charset="0"/>
                <a:cs typeface="Times New Roman" panose="02020603050405020304" pitchFamily="18" charset="0"/>
              </a:rPr>
              <a:t>MAM College Of Pharmacy,</a:t>
            </a:r>
          </a:p>
          <a:p>
            <a:pPr algn="ctr"/>
            <a:r>
              <a:rPr lang="en-IN" b="1" dirty="0" smtClean="0">
                <a:latin typeface="Times New Roman" panose="02020603050405020304" pitchFamily="18" charset="0"/>
                <a:cs typeface="Times New Roman" panose="02020603050405020304" pitchFamily="18" charset="0"/>
              </a:rPr>
              <a:t>Kesanupalli.</a:t>
            </a:r>
            <a:endParaRPr lang="en-IN" b="1"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458200" cy="6172200"/>
          </a:xfrm>
        </p:spPr>
        <p:txBody>
          <a:bodyPr>
            <a:normAutofit lnSpcReduction="10000"/>
          </a:bodyPr>
          <a:lstStyle/>
          <a:p>
            <a:pPr>
              <a:buNone/>
            </a:pPr>
            <a:r>
              <a:rPr lang="en-GB" b="1" dirty="0" smtClean="0">
                <a:latin typeface="Times New Roman" pitchFamily="18" charset="0"/>
                <a:cs typeface="Times New Roman" pitchFamily="18" charset="0"/>
              </a:rPr>
              <a:t>Components of GLP</a:t>
            </a:r>
          </a:p>
          <a:p>
            <a:pPr>
              <a:buNone/>
            </a:pPr>
            <a:r>
              <a:rPr lang="en-GB" dirty="0" smtClean="0">
                <a:latin typeface="Times New Roman" pitchFamily="18" charset="0"/>
                <a:cs typeface="Times New Roman" pitchFamily="18" charset="0"/>
              </a:rPr>
              <a:t> 1.Premises and Utilities</a:t>
            </a:r>
          </a:p>
          <a:p>
            <a:pPr>
              <a:buNone/>
            </a:pPr>
            <a:r>
              <a:rPr lang="en-GB" dirty="0" smtClean="0">
                <a:latin typeface="Times New Roman" pitchFamily="18" charset="0"/>
                <a:cs typeface="Times New Roman" pitchFamily="18" charset="0"/>
              </a:rPr>
              <a:t>2. Personnel</a:t>
            </a:r>
          </a:p>
          <a:p>
            <a:pPr>
              <a:buNone/>
            </a:pPr>
            <a:r>
              <a:rPr lang="en-GB" dirty="0" smtClean="0">
                <a:latin typeface="Times New Roman" pitchFamily="18" charset="0"/>
                <a:cs typeface="Times New Roman" pitchFamily="18" charset="0"/>
              </a:rPr>
              <a:t>3. Training</a:t>
            </a:r>
          </a:p>
          <a:p>
            <a:pPr>
              <a:buNone/>
            </a:pPr>
            <a:r>
              <a:rPr lang="en-GB" dirty="0" smtClean="0">
                <a:latin typeface="Times New Roman" pitchFamily="18" charset="0"/>
                <a:cs typeface="Times New Roman" pitchFamily="18" charset="0"/>
              </a:rPr>
              <a:t>4. Instruments/Equipments/Accessories</a:t>
            </a:r>
          </a:p>
          <a:p>
            <a:pPr>
              <a:buNone/>
            </a:pPr>
            <a:r>
              <a:rPr lang="en-GB" dirty="0" smtClean="0">
                <a:latin typeface="Times New Roman" pitchFamily="18" charset="0"/>
                <a:cs typeface="Times New Roman" pitchFamily="18" charset="0"/>
              </a:rPr>
              <a:t>5</a:t>
            </a:r>
            <a:r>
              <a:rPr lang="en-US" dirty="0" smtClean="0">
                <a:latin typeface="Times New Roman" pitchFamily="18" charset="0"/>
                <a:cs typeface="Times New Roman" pitchFamily="18" charset="0"/>
              </a:rPr>
              <a:t>. Validation/Verification of analytical methods</a:t>
            </a:r>
          </a:p>
          <a:p>
            <a:pPr>
              <a:buNone/>
            </a:pPr>
            <a:r>
              <a:rPr lang="en-GB" dirty="0" smtClean="0">
                <a:latin typeface="Times New Roman" pitchFamily="18" charset="0"/>
                <a:cs typeface="Times New Roman" pitchFamily="18" charset="0"/>
              </a:rPr>
              <a:t>6. Testing and reporting</a:t>
            </a:r>
          </a:p>
          <a:p>
            <a:pPr>
              <a:buNone/>
            </a:pPr>
            <a:r>
              <a:rPr lang="en-GB" dirty="0" smtClean="0">
                <a:latin typeface="Times New Roman" pitchFamily="18" charset="0"/>
                <a:cs typeface="Times New Roman" pitchFamily="18" charset="0"/>
              </a:rPr>
              <a:t>7. Stability studies</a:t>
            </a:r>
          </a:p>
          <a:p>
            <a:pPr>
              <a:buNone/>
            </a:pPr>
            <a:r>
              <a:rPr lang="en-GB" dirty="0" smtClean="0">
                <a:latin typeface="Times New Roman" pitchFamily="18" charset="0"/>
                <a:cs typeface="Times New Roman" pitchFamily="18" charset="0"/>
              </a:rPr>
              <a:t>8. Chemicals, reagents, glassware and analytical standards</a:t>
            </a:r>
          </a:p>
          <a:p>
            <a:pPr>
              <a:buNone/>
            </a:pPr>
            <a:r>
              <a:rPr lang="en-GB" dirty="0" smtClean="0">
                <a:latin typeface="Times New Roman" pitchFamily="18" charset="0"/>
                <a:cs typeface="Times New Roman" pitchFamily="18" charset="0"/>
              </a:rPr>
              <a:t>9. Documentation</a:t>
            </a:r>
          </a:p>
          <a:p>
            <a:pPr>
              <a:buNone/>
            </a:pPr>
            <a:endParaRPr lang="en-GB" dirty="0" smtClean="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b="1" dirty="0" smtClean="0">
                <a:latin typeface="Times New Roman" pitchFamily="18" charset="0"/>
                <a:cs typeface="Times New Roman" pitchFamily="18" charset="0"/>
              </a:rPr>
              <a:t>Good Laboratory Practices (GLP) in terms of A to Z </a:t>
            </a: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endParaRPr lang="en-US" dirty="0">
              <a:latin typeface="Times New Roman" pitchFamily="18" charset="0"/>
              <a:cs typeface="Times New Roman" pitchFamily="18" charset="0"/>
            </a:endParaRPr>
          </a:p>
        </p:txBody>
      </p:sp>
      <p:graphicFrame>
        <p:nvGraphicFramePr>
          <p:cNvPr id="10" name="Table 9"/>
          <p:cNvGraphicFramePr>
            <a:graphicFrameLocks noGrp="1"/>
          </p:cNvGraphicFramePr>
          <p:nvPr/>
        </p:nvGraphicFramePr>
        <p:xfrm>
          <a:off x="228600" y="1142990"/>
          <a:ext cx="8763000" cy="5562609"/>
        </p:xfrm>
        <a:graphic>
          <a:graphicData uri="http://schemas.openxmlformats.org/drawingml/2006/table">
            <a:tbl>
              <a:tblPr firstRow="1" bandRow="1">
                <a:tableStyleId>{5C22544A-7EE6-4342-B048-85BDC9FD1C3A}</a:tableStyleId>
              </a:tblPr>
              <a:tblGrid>
                <a:gridCol w="2190750">
                  <a:extLst>
                    <a:ext uri="{9D8B030D-6E8A-4147-A177-3AD203B41FA5}">
                      <a16:colId xmlns:a16="http://schemas.microsoft.com/office/drawing/2014/main" val="20000"/>
                    </a:ext>
                  </a:extLst>
                </a:gridCol>
                <a:gridCol w="2152650">
                  <a:extLst>
                    <a:ext uri="{9D8B030D-6E8A-4147-A177-3AD203B41FA5}">
                      <a16:colId xmlns:a16="http://schemas.microsoft.com/office/drawing/2014/main" val="20001"/>
                    </a:ext>
                  </a:extLst>
                </a:gridCol>
                <a:gridCol w="2228850">
                  <a:extLst>
                    <a:ext uri="{9D8B030D-6E8A-4147-A177-3AD203B41FA5}">
                      <a16:colId xmlns:a16="http://schemas.microsoft.com/office/drawing/2014/main" val="20002"/>
                    </a:ext>
                  </a:extLst>
                </a:gridCol>
                <a:gridCol w="2190750">
                  <a:extLst>
                    <a:ext uri="{9D8B030D-6E8A-4147-A177-3AD203B41FA5}">
                      <a16:colId xmlns:a16="http://schemas.microsoft.com/office/drawing/2014/main" val="20003"/>
                    </a:ext>
                  </a:extLst>
                </a:gridCol>
              </a:tblGrid>
              <a:tr h="427893">
                <a:tc>
                  <a:txBody>
                    <a:bodyPr/>
                    <a:lstStyle/>
                    <a:p>
                      <a:pPr marL="0" marR="0" algn="ctr">
                        <a:lnSpc>
                          <a:spcPct val="107000"/>
                        </a:lnSpc>
                        <a:spcBef>
                          <a:spcPts val="0"/>
                        </a:spcBef>
                        <a:spcAft>
                          <a:spcPts val="1200"/>
                        </a:spcAft>
                      </a:pPr>
                      <a:r>
                        <a:rPr lang="en-IN" sz="1200" b="1" dirty="0">
                          <a:solidFill>
                            <a:srgbClr val="555555"/>
                          </a:solidFill>
                          <a:latin typeface="Times New Roman"/>
                          <a:ea typeface="Times New Roman"/>
                          <a:cs typeface="Times New Roman"/>
                        </a:rPr>
                        <a:t>A</a:t>
                      </a:r>
                      <a:endParaRPr lang="en-US" sz="1200" dirty="0">
                        <a:latin typeface="Calibri"/>
                        <a:ea typeface="Calibri"/>
                        <a:cs typeface="Times New Roman"/>
                      </a:endParaRPr>
                    </a:p>
                  </a:txBody>
                  <a:tcPr marL="190500" marR="95250" marT="95250" marB="95250" anchor="ctr"/>
                </a:tc>
                <a:tc>
                  <a:txBody>
                    <a:bodyPr/>
                    <a:lstStyle/>
                    <a:p>
                      <a:pPr marL="0" marR="0" algn="ctr">
                        <a:lnSpc>
                          <a:spcPct val="107000"/>
                        </a:lnSpc>
                        <a:spcBef>
                          <a:spcPts val="0"/>
                        </a:spcBef>
                        <a:spcAft>
                          <a:spcPts val="1200"/>
                        </a:spcAft>
                      </a:pPr>
                      <a:r>
                        <a:rPr lang="en-IN" sz="1200" b="1">
                          <a:solidFill>
                            <a:srgbClr val="555555"/>
                          </a:solidFill>
                          <a:latin typeface="Times New Roman"/>
                          <a:ea typeface="Times New Roman"/>
                          <a:cs typeface="Times New Roman"/>
                        </a:rPr>
                        <a:t>Aprons/Analyst</a:t>
                      </a:r>
                      <a:endParaRPr lang="en-US" sz="1200">
                        <a:latin typeface="Calibri"/>
                        <a:ea typeface="Calibri"/>
                        <a:cs typeface="Times New Roman"/>
                      </a:endParaRPr>
                    </a:p>
                  </a:txBody>
                  <a:tcPr marL="190500" marR="95250" marT="95250" marB="95250" anchor="ctr"/>
                </a:tc>
                <a:tc>
                  <a:txBody>
                    <a:bodyPr/>
                    <a:lstStyle/>
                    <a:p>
                      <a:pPr marL="0" marR="0" algn="ctr">
                        <a:lnSpc>
                          <a:spcPct val="107000"/>
                        </a:lnSpc>
                        <a:spcBef>
                          <a:spcPts val="0"/>
                        </a:spcBef>
                        <a:spcAft>
                          <a:spcPts val="1200"/>
                        </a:spcAft>
                      </a:pPr>
                      <a:r>
                        <a:rPr lang="en-IN" sz="1200" b="1">
                          <a:solidFill>
                            <a:srgbClr val="555555"/>
                          </a:solidFill>
                          <a:latin typeface="Times New Roman"/>
                          <a:ea typeface="Times New Roman"/>
                          <a:cs typeface="Times New Roman"/>
                        </a:rPr>
                        <a:t>N</a:t>
                      </a:r>
                      <a:endParaRPr lang="en-US" sz="1200">
                        <a:latin typeface="Calibri"/>
                        <a:ea typeface="Calibri"/>
                        <a:cs typeface="Times New Roman"/>
                      </a:endParaRPr>
                    </a:p>
                  </a:txBody>
                  <a:tcPr marL="190500" marR="95250" marT="95250" marB="95250" anchor="ctr"/>
                </a:tc>
                <a:tc>
                  <a:txBody>
                    <a:bodyPr/>
                    <a:lstStyle/>
                    <a:p>
                      <a:pPr marL="0" marR="0" algn="ctr">
                        <a:lnSpc>
                          <a:spcPct val="107000"/>
                        </a:lnSpc>
                        <a:spcBef>
                          <a:spcPts val="0"/>
                        </a:spcBef>
                        <a:spcAft>
                          <a:spcPts val="1200"/>
                        </a:spcAft>
                      </a:pPr>
                      <a:r>
                        <a:rPr lang="en-IN" sz="1200" b="1">
                          <a:solidFill>
                            <a:srgbClr val="555555"/>
                          </a:solidFill>
                          <a:latin typeface="Times New Roman"/>
                          <a:ea typeface="Times New Roman"/>
                          <a:cs typeface="Times New Roman"/>
                        </a:rPr>
                        <a:t>Note books/Nose masks</a:t>
                      </a:r>
                      <a:endParaRPr lang="en-US" sz="1200">
                        <a:latin typeface="Calibri"/>
                        <a:ea typeface="Calibri"/>
                        <a:cs typeface="Times New Roman"/>
                      </a:endParaRPr>
                    </a:p>
                  </a:txBody>
                  <a:tcPr marL="190500" marR="95250" marT="95250" marB="95250" anchor="ctr"/>
                </a:tc>
                <a:extLst>
                  <a:ext uri="{0D108BD9-81ED-4DB2-BD59-A6C34878D82A}">
                    <a16:rowId xmlns:a16="http://schemas.microsoft.com/office/drawing/2014/main" val="10000"/>
                  </a:ext>
                </a:extLst>
              </a:tr>
              <a:tr h="427893">
                <a:tc>
                  <a:txBody>
                    <a:bodyPr/>
                    <a:lstStyle/>
                    <a:p>
                      <a:pPr marL="0" marR="0" algn="ctr">
                        <a:lnSpc>
                          <a:spcPct val="107000"/>
                        </a:lnSpc>
                        <a:spcBef>
                          <a:spcPts val="0"/>
                        </a:spcBef>
                        <a:spcAft>
                          <a:spcPts val="1200"/>
                        </a:spcAft>
                      </a:pPr>
                      <a:r>
                        <a:rPr lang="en-IN" sz="1200" b="1" dirty="0">
                          <a:solidFill>
                            <a:srgbClr val="555555"/>
                          </a:solidFill>
                          <a:latin typeface="Times New Roman"/>
                          <a:ea typeface="Times New Roman"/>
                          <a:cs typeface="Times New Roman"/>
                        </a:rPr>
                        <a:t>B</a:t>
                      </a:r>
                      <a:endParaRPr lang="en-US" sz="1200" dirty="0">
                        <a:latin typeface="Calibri"/>
                        <a:ea typeface="Calibri"/>
                        <a:cs typeface="Times New Roman"/>
                      </a:endParaRPr>
                    </a:p>
                  </a:txBody>
                  <a:tcPr marL="190500" marR="95250" marT="95250" marB="95250" anchor="ctr"/>
                </a:tc>
                <a:tc>
                  <a:txBody>
                    <a:bodyPr/>
                    <a:lstStyle/>
                    <a:p>
                      <a:pPr marL="0" marR="0" algn="ctr">
                        <a:lnSpc>
                          <a:spcPct val="107000"/>
                        </a:lnSpc>
                        <a:spcBef>
                          <a:spcPts val="0"/>
                        </a:spcBef>
                        <a:spcAft>
                          <a:spcPts val="1200"/>
                        </a:spcAft>
                      </a:pPr>
                      <a:r>
                        <a:rPr lang="en-IN" sz="1200" b="1" dirty="0">
                          <a:solidFill>
                            <a:srgbClr val="555555"/>
                          </a:solidFill>
                          <a:latin typeface="Times New Roman"/>
                          <a:ea typeface="Times New Roman"/>
                          <a:cs typeface="Times New Roman"/>
                        </a:rPr>
                        <a:t>Balances</a:t>
                      </a:r>
                      <a:endParaRPr lang="en-US" sz="1200" dirty="0">
                        <a:latin typeface="Calibri"/>
                        <a:ea typeface="Calibri"/>
                        <a:cs typeface="Times New Roman"/>
                      </a:endParaRPr>
                    </a:p>
                  </a:txBody>
                  <a:tcPr marL="190500" marR="95250" marT="95250" marB="95250" anchor="ctr"/>
                </a:tc>
                <a:tc>
                  <a:txBody>
                    <a:bodyPr/>
                    <a:lstStyle/>
                    <a:p>
                      <a:pPr marL="0" marR="0" algn="ctr">
                        <a:lnSpc>
                          <a:spcPct val="107000"/>
                        </a:lnSpc>
                        <a:spcBef>
                          <a:spcPts val="0"/>
                        </a:spcBef>
                        <a:spcAft>
                          <a:spcPts val="1200"/>
                        </a:spcAft>
                      </a:pPr>
                      <a:r>
                        <a:rPr lang="en-IN" sz="1200" b="1">
                          <a:solidFill>
                            <a:srgbClr val="555555"/>
                          </a:solidFill>
                          <a:latin typeface="Times New Roman"/>
                          <a:ea typeface="Times New Roman"/>
                          <a:cs typeface="Times New Roman"/>
                        </a:rPr>
                        <a:t>O</a:t>
                      </a:r>
                      <a:endParaRPr lang="en-US" sz="1200">
                        <a:latin typeface="Calibri"/>
                        <a:ea typeface="Calibri"/>
                        <a:cs typeface="Times New Roman"/>
                      </a:endParaRPr>
                    </a:p>
                  </a:txBody>
                  <a:tcPr marL="190500" marR="95250" marT="95250" marB="95250" anchor="ctr"/>
                </a:tc>
                <a:tc>
                  <a:txBody>
                    <a:bodyPr/>
                    <a:lstStyle/>
                    <a:p>
                      <a:pPr marL="0" marR="0" algn="ctr">
                        <a:lnSpc>
                          <a:spcPct val="107000"/>
                        </a:lnSpc>
                        <a:spcBef>
                          <a:spcPts val="0"/>
                        </a:spcBef>
                        <a:spcAft>
                          <a:spcPts val="1200"/>
                        </a:spcAft>
                      </a:pPr>
                      <a:r>
                        <a:rPr lang="en-IN" sz="1200" b="1" dirty="0">
                          <a:solidFill>
                            <a:srgbClr val="555555"/>
                          </a:solidFill>
                          <a:latin typeface="Times New Roman"/>
                          <a:ea typeface="Times New Roman"/>
                          <a:cs typeface="Times New Roman"/>
                        </a:rPr>
                        <a:t>Observations/OOS</a:t>
                      </a:r>
                      <a:endParaRPr lang="en-US" sz="1200" dirty="0">
                        <a:latin typeface="Calibri"/>
                        <a:ea typeface="Calibri"/>
                        <a:cs typeface="Times New Roman"/>
                      </a:endParaRPr>
                    </a:p>
                  </a:txBody>
                  <a:tcPr marL="190500" marR="95250" marT="95250" marB="95250" anchor="ctr"/>
                </a:tc>
                <a:extLst>
                  <a:ext uri="{0D108BD9-81ED-4DB2-BD59-A6C34878D82A}">
                    <a16:rowId xmlns:a16="http://schemas.microsoft.com/office/drawing/2014/main" val="10001"/>
                  </a:ext>
                </a:extLst>
              </a:tr>
              <a:tr h="427893">
                <a:tc>
                  <a:txBody>
                    <a:bodyPr/>
                    <a:lstStyle/>
                    <a:p>
                      <a:pPr marL="0" marR="0" algn="ctr">
                        <a:lnSpc>
                          <a:spcPct val="107000"/>
                        </a:lnSpc>
                        <a:spcBef>
                          <a:spcPts val="0"/>
                        </a:spcBef>
                        <a:spcAft>
                          <a:spcPts val="1200"/>
                        </a:spcAft>
                      </a:pPr>
                      <a:r>
                        <a:rPr lang="en-IN" sz="1200" b="1" dirty="0">
                          <a:solidFill>
                            <a:srgbClr val="555555"/>
                          </a:solidFill>
                          <a:latin typeface="Times New Roman"/>
                          <a:ea typeface="Times New Roman"/>
                          <a:cs typeface="Times New Roman"/>
                        </a:rPr>
                        <a:t>C</a:t>
                      </a:r>
                      <a:endParaRPr lang="en-US" sz="1200" dirty="0">
                        <a:latin typeface="Calibri"/>
                        <a:ea typeface="Calibri"/>
                        <a:cs typeface="Times New Roman"/>
                      </a:endParaRPr>
                    </a:p>
                  </a:txBody>
                  <a:tcPr marL="190500" marR="95250" marT="95250" marB="95250" anchor="ctr"/>
                </a:tc>
                <a:tc>
                  <a:txBody>
                    <a:bodyPr/>
                    <a:lstStyle/>
                    <a:p>
                      <a:pPr marL="0" marR="0" algn="ctr">
                        <a:lnSpc>
                          <a:spcPct val="107000"/>
                        </a:lnSpc>
                        <a:spcBef>
                          <a:spcPts val="0"/>
                        </a:spcBef>
                        <a:spcAft>
                          <a:spcPts val="1200"/>
                        </a:spcAft>
                      </a:pPr>
                      <a:r>
                        <a:rPr lang="en-IN" sz="1200" b="1" dirty="0">
                          <a:solidFill>
                            <a:srgbClr val="555555"/>
                          </a:solidFill>
                          <a:latin typeface="Times New Roman"/>
                          <a:ea typeface="Times New Roman"/>
                          <a:cs typeface="Times New Roman"/>
                        </a:rPr>
                        <a:t>Calibration/Chemicals</a:t>
                      </a:r>
                      <a:endParaRPr lang="en-US" sz="1200" dirty="0">
                        <a:latin typeface="Calibri"/>
                        <a:ea typeface="Calibri"/>
                        <a:cs typeface="Times New Roman"/>
                      </a:endParaRPr>
                    </a:p>
                  </a:txBody>
                  <a:tcPr marL="190500" marR="95250" marT="95250" marB="95250" anchor="ctr"/>
                </a:tc>
                <a:tc>
                  <a:txBody>
                    <a:bodyPr/>
                    <a:lstStyle/>
                    <a:p>
                      <a:pPr marL="0" marR="0" algn="ctr">
                        <a:lnSpc>
                          <a:spcPct val="107000"/>
                        </a:lnSpc>
                        <a:spcBef>
                          <a:spcPts val="0"/>
                        </a:spcBef>
                        <a:spcAft>
                          <a:spcPts val="1200"/>
                        </a:spcAft>
                      </a:pPr>
                      <a:r>
                        <a:rPr lang="en-IN" sz="1200" b="1">
                          <a:solidFill>
                            <a:srgbClr val="555555"/>
                          </a:solidFill>
                          <a:latin typeface="Times New Roman"/>
                          <a:ea typeface="Times New Roman"/>
                          <a:cs typeface="Times New Roman"/>
                        </a:rPr>
                        <a:t>P</a:t>
                      </a:r>
                      <a:endParaRPr lang="en-US" sz="1200">
                        <a:latin typeface="Calibri"/>
                        <a:ea typeface="Calibri"/>
                        <a:cs typeface="Times New Roman"/>
                      </a:endParaRPr>
                    </a:p>
                  </a:txBody>
                  <a:tcPr marL="190500" marR="95250" marT="95250" marB="95250" anchor="ctr"/>
                </a:tc>
                <a:tc>
                  <a:txBody>
                    <a:bodyPr/>
                    <a:lstStyle/>
                    <a:p>
                      <a:pPr marL="0" marR="0" algn="ctr">
                        <a:lnSpc>
                          <a:spcPct val="107000"/>
                        </a:lnSpc>
                        <a:spcBef>
                          <a:spcPts val="0"/>
                        </a:spcBef>
                        <a:spcAft>
                          <a:spcPts val="1200"/>
                        </a:spcAft>
                      </a:pPr>
                      <a:r>
                        <a:rPr lang="en-IN" sz="1200" b="1">
                          <a:solidFill>
                            <a:srgbClr val="555555"/>
                          </a:solidFill>
                          <a:latin typeface="Times New Roman"/>
                          <a:ea typeface="Times New Roman"/>
                          <a:cs typeface="Times New Roman"/>
                        </a:rPr>
                        <a:t>Procedures</a:t>
                      </a:r>
                      <a:endParaRPr lang="en-US" sz="1200">
                        <a:latin typeface="Calibri"/>
                        <a:ea typeface="Calibri"/>
                        <a:cs typeface="Times New Roman"/>
                      </a:endParaRPr>
                    </a:p>
                  </a:txBody>
                  <a:tcPr marL="190500" marR="95250" marT="95250" marB="95250" anchor="ctr"/>
                </a:tc>
                <a:extLst>
                  <a:ext uri="{0D108BD9-81ED-4DB2-BD59-A6C34878D82A}">
                    <a16:rowId xmlns:a16="http://schemas.microsoft.com/office/drawing/2014/main" val="10002"/>
                  </a:ext>
                </a:extLst>
              </a:tr>
              <a:tr h="427893">
                <a:tc>
                  <a:txBody>
                    <a:bodyPr/>
                    <a:lstStyle/>
                    <a:p>
                      <a:pPr marL="0" marR="0" algn="ctr">
                        <a:lnSpc>
                          <a:spcPct val="107000"/>
                        </a:lnSpc>
                        <a:spcBef>
                          <a:spcPts val="0"/>
                        </a:spcBef>
                        <a:spcAft>
                          <a:spcPts val="1200"/>
                        </a:spcAft>
                      </a:pPr>
                      <a:r>
                        <a:rPr lang="en-IN" sz="1200" b="1">
                          <a:solidFill>
                            <a:srgbClr val="555555"/>
                          </a:solidFill>
                          <a:latin typeface="Times New Roman"/>
                          <a:ea typeface="Times New Roman"/>
                          <a:cs typeface="Times New Roman"/>
                        </a:rPr>
                        <a:t>D</a:t>
                      </a:r>
                      <a:endParaRPr lang="en-US" sz="1200">
                        <a:latin typeface="Calibri"/>
                        <a:ea typeface="Calibri"/>
                        <a:cs typeface="Times New Roman"/>
                      </a:endParaRPr>
                    </a:p>
                  </a:txBody>
                  <a:tcPr marL="190500" marR="95250" marT="95250" marB="95250" anchor="ctr"/>
                </a:tc>
                <a:tc>
                  <a:txBody>
                    <a:bodyPr/>
                    <a:lstStyle/>
                    <a:p>
                      <a:pPr marL="0" marR="0" algn="ctr">
                        <a:lnSpc>
                          <a:spcPct val="107000"/>
                        </a:lnSpc>
                        <a:spcBef>
                          <a:spcPts val="0"/>
                        </a:spcBef>
                        <a:spcAft>
                          <a:spcPts val="1200"/>
                        </a:spcAft>
                      </a:pPr>
                      <a:r>
                        <a:rPr lang="en-IN" sz="1200" b="1" dirty="0">
                          <a:solidFill>
                            <a:srgbClr val="555555"/>
                          </a:solidFill>
                          <a:latin typeface="Times New Roman"/>
                          <a:ea typeface="Times New Roman"/>
                          <a:cs typeface="Times New Roman"/>
                        </a:rPr>
                        <a:t>Documentation</a:t>
                      </a:r>
                      <a:endParaRPr lang="en-US" sz="1200" dirty="0">
                        <a:latin typeface="Calibri"/>
                        <a:ea typeface="Calibri"/>
                        <a:cs typeface="Times New Roman"/>
                      </a:endParaRPr>
                    </a:p>
                  </a:txBody>
                  <a:tcPr marL="190500" marR="95250" marT="95250" marB="95250" anchor="ctr"/>
                </a:tc>
                <a:tc>
                  <a:txBody>
                    <a:bodyPr/>
                    <a:lstStyle/>
                    <a:p>
                      <a:pPr marL="0" marR="0" algn="ctr">
                        <a:lnSpc>
                          <a:spcPct val="107000"/>
                        </a:lnSpc>
                        <a:spcBef>
                          <a:spcPts val="0"/>
                        </a:spcBef>
                        <a:spcAft>
                          <a:spcPts val="1200"/>
                        </a:spcAft>
                      </a:pPr>
                      <a:r>
                        <a:rPr lang="en-IN" sz="1200" b="1">
                          <a:solidFill>
                            <a:srgbClr val="555555"/>
                          </a:solidFill>
                          <a:latin typeface="Times New Roman"/>
                          <a:ea typeface="Times New Roman"/>
                          <a:cs typeface="Times New Roman"/>
                        </a:rPr>
                        <a:t>Q</a:t>
                      </a:r>
                      <a:endParaRPr lang="en-US" sz="1200">
                        <a:latin typeface="Calibri"/>
                        <a:ea typeface="Calibri"/>
                        <a:cs typeface="Times New Roman"/>
                      </a:endParaRPr>
                    </a:p>
                  </a:txBody>
                  <a:tcPr marL="190500" marR="95250" marT="95250" marB="95250" anchor="ctr"/>
                </a:tc>
                <a:tc>
                  <a:txBody>
                    <a:bodyPr/>
                    <a:lstStyle/>
                    <a:p>
                      <a:pPr marL="0" marR="0" algn="ctr">
                        <a:lnSpc>
                          <a:spcPct val="107000"/>
                        </a:lnSpc>
                        <a:spcBef>
                          <a:spcPts val="0"/>
                        </a:spcBef>
                        <a:spcAft>
                          <a:spcPts val="1200"/>
                        </a:spcAft>
                      </a:pPr>
                      <a:r>
                        <a:rPr lang="en-IN" sz="1200" b="1">
                          <a:solidFill>
                            <a:srgbClr val="555555"/>
                          </a:solidFill>
                          <a:latin typeface="Times New Roman"/>
                          <a:ea typeface="Times New Roman"/>
                          <a:cs typeface="Times New Roman"/>
                        </a:rPr>
                        <a:t>Qualification</a:t>
                      </a:r>
                      <a:endParaRPr lang="en-US" sz="1200">
                        <a:latin typeface="Calibri"/>
                        <a:ea typeface="Calibri"/>
                        <a:cs typeface="Times New Roman"/>
                      </a:endParaRPr>
                    </a:p>
                  </a:txBody>
                  <a:tcPr marL="190500" marR="95250" marT="95250" marB="95250" anchor="ctr"/>
                </a:tc>
                <a:extLst>
                  <a:ext uri="{0D108BD9-81ED-4DB2-BD59-A6C34878D82A}">
                    <a16:rowId xmlns:a16="http://schemas.microsoft.com/office/drawing/2014/main" val="10003"/>
                  </a:ext>
                </a:extLst>
              </a:tr>
              <a:tr h="427893">
                <a:tc>
                  <a:txBody>
                    <a:bodyPr/>
                    <a:lstStyle/>
                    <a:p>
                      <a:pPr marL="0" marR="0" algn="ctr">
                        <a:lnSpc>
                          <a:spcPct val="107000"/>
                        </a:lnSpc>
                        <a:spcBef>
                          <a:spcPts val="0"/>
                        </a:spcBef>
                        <a:spcAft>
                          <a:spcPts val="1200"/>
                        </a:spcAft>
                      </a:pPr>
                      <a:r>
                        <a:rPr lang="en-IN" sz="1200" b="1">
                          <a:solidFill>
                            <a:srgbClr val="555555"/>
                          </a:solidFill>
                          <a:latin typeface="Times New Roman"/>
                          <a:ea typeface="Times New Roman"/>
                          <a:cs typeface="Times New Roman"/>
                        </a:rPr>
                        <a:t>E</a:t>
                      </a:r>
                      <a:endParaRPr lang="en-US" sz="1200">
                        <a:latin typeface="Calibri"/>
                        <a:ea typeface="Calibri"/>
                        <a:cs typeface="Times New Roman"/>
                      </a:endParaRPr>
                    </a:p>
                  </a:txBody>
                  <a:tcPr marL="190500" marR="95250" marT="95250" marB="95250" anchor="ctr"/>
                </a:tc>
                <a:tc>
                  <a:txBody>
                    <a:bodyPr/>
                    <a:lstStyle/>
                    <a:p>
                      <a:pPr marL="0" marR="0" algn="ctr">
                        <a:lnSpc>
                          <a:spcPct val="107000"/>
                        </a:lnSpc>
                        <a:spcBef>
                          <a:spcPts val="0"/>
                        </a:spcBef>
                        <a:spcAft>
                          <a:spcPts val="1200"/>
                        </a:spcAft>
                      </a:pPr>
                      <a:r>
                        <a:rPr lang="en-IN" sz="1200" b="1" dirty="0">
                          <a:solidFill>
                            <a:srgbClr val="555555"/>
                          </a:solidFill>
                          <a:latin typeface="Times New Roman"/>
                          <a:ea typeface="Times New Roman"/>
                          <a:cs typeface="Times New Roman"/>
                        </a:rPr>
                        <a:t>Entry &amp; Exit</a:t>
                      </a:r>
                      <a:endParaRPr lang="en-US" sz="1200" dirty="0">
                        <a:latin typeface="Calibri"/>
                        <a:ea typeface="Calibri"/>
                        <a:cs typeface="Times New Roman"/>
                      </a:endParaRPr>
                    </a:p>
                  </a:txBody>
                  <a:tcPr marL="190500" marR="95250" marT="95250" marB="95250" anchor="ctr"/>
                </a:tc>
                <a:tc>
                  <a:txBody>
                    <a:bodyPr/>
                    <a:lstStyle/>
                    <a:p>
                      <a:pPr marL="0" marR="0" algn="ctr">
                        <a:lnSpc>
                          <a:spcPct val="107000"/>
                        </a:lnSpc>
                        <a:spcBef>
                          <a:spcPts val="0"/>
                        </a:spcBef>
                        <a:spcAft>
                          <a:spcPts val="1200"/>
                        </a:spcAft>
                      </a:pPr>
                      <a:r>
                        <a:rPr lang="en-IN" sz="1200" b="1" dirty="0">
                          <a:solidFill>
                            <a:srgbClr val="555555"/>
                          </a:solidFill>
                          <a:latin typeface="Times New Roman"/>
                          <a:ea typeface="Times New Roman"/>
                          <a:cs typeface="Times New Roman"/>
                        </a:rPr>
                        <a:t>R</a:t>
                      </a:r>
                      <a:endParaRPr lang="en-US" sz="1200" dirty="0">
                        <a:latin typeface="Calibri"/>
                        <a:ea typeface="Calibri"/>
                        <a:cs typeface="Times New Roman"/>
                      </a:endParaRPr>
                    </a:p>
                  </a:txBody>
                  <a:tcPr marL="190500" marR="95250" marT="95250" marB="95250" anchor="ctr"/>
                </a:tc>
                <a:tc>
                  <a:txBody>
                    <a:bodyPr/>
                    <a:lstStyle/>
                    <a:p>
                      <a:pPr marL="0" marR="0" algn="ctr">
                        <a:lnSpc>
                          <a:spcPct val="107000"/>
                        </a:lnSpc>
                        <a:spcBef>
                          <a:spcPts val="0"/>
                        </a:spcBef>
                        <a:spcAft>
                          <a:spcPts val="1200"/>
                        </a:spcAft>
                      </a:pPr>
                      <a:r>
                        <a:rPr lang="en-IN" sz="1200" b="1">
                          <a:solidFill>
                            <a:srgbClr val="555555"/>
                          </a:solidFill>
                          <a:latin typeface="Times New Roman"/>
                          <a:ea typeface="Times New Roman"/>
                          <a:cs typeface="Times New Roman"/>
                        </a:rPr>
                        <a:t>Reagents</a:t>
                      </a:r>
                      <a:endParaRPr lang="en-US" sz="1200">
                        <a:latin typeface="Calibri"/>
                        <a:ea typeface="Calibri"/>
                        <a:cs typeface="Times New Roman"/>
                      </a:endParaRPr>
                    </a:p>
                  </a:txBody>
                  <a:tcPr marL="190500" marR="95250" marT="95250" marB="95250" anchor="ctr"/>
                </a:tc>
                <a:extLst>
                  <a:ext uri="{0D108BD9-81ED-4DB2-BD59-A6C34878D82A}">
                    <a16:rowId xmlns:a16="http://schemas.microsoft.com/office/drawing/2014/main" val="10004"/>
                  </a:ext>
                </a:extLst>
              </a:tr>
              <a:tr h="427893">
                <a:tc>
                  <a:txBody>
                    <a:bodyPr/>
                    <a:lstStyle/>
                    <a:p>
                      <a:pPr marL="0" marR="0" algn="ctr">
                        <a:lnSpc>
                          <a:spcPct val="107000"/>
                        </a:lnSpc>
                        <a:spcBef>
                          <a:spcPts val="0"/>
                        </a:spcBef>
                        <a:spcAft>
                          <a:spcPts val="1200"/>
                        </a:spcAft>
                      </a:pPr>
                      <a:r>
                        <a:rPr lang="en-IN" sz="1200" b="1">
                          <a:solidFill>
                            <a:srgbClr val="555555"/>
                          </a:solidFill>
                          <a:latin typeface="Times New Roman"/>
                          <a:ea typeface="Times New Roman"/>
                          <a:cs typeface="Times New Roman"/>
                        </a:rPr>
                        <a:t>F</a:t>
                      </a:r>
                      <a:endParaRPr lang="en-US" sz="1200">
                        <a:latin typeface="Calibri"/>
                        <a:ea typeface="Calibri"/>
                        <a:cs typeface="Times New Roman"/>
                      </a:endParaRPr>
                    </a:p>
                  </a:txBody>
                  <a:tcPr marL="190500" marR="95250" marT="95250" marB="95250" anchor="ctr"/>
                </a:tc>
                <a:tc>
                  <a:txBody>
                    <a:bodyPr/>
                    <a:lstStyle/>
                    <a:p>
                      <a:pPr marL="0" marR="0" algn="ctr">
                        <a:lnSpc>
                          <a:spcPct val="107000"/>
                        </a:lnSpc>
                        <a:spcBef>
                          <a:spcPts val="0"/>
                        </a:spcBef>
                        <a:spcAft>
                          <a:spcPts val="1200"/>
                        </a:spcAft>
                      </a:pPr>
                      <a:r>
                        <a:rPr lang="en-IN" sz="1200" b="1">
                          <a:solidFill>
                            <a:srgbClr val="555555"/>
                          </a:solidFill>
                          <a:latin typeface="Times New Roman"/>
                          <a:ea typeface="Times New Roman"/>
                          <a:cs typeface="Times New Roman"/>
                        </a:rPr>
                        <a:t>Fume Hood</a:t>
                      </a:r>
                      <a:endParaRPr lang="en-US" sz="1200">
                        <a:latin typeface="Calibri"/>
                        <a:ea typeface="Calibri"/>
                        <a:cs typeface="Times New Roman"/>
                      </a:endParaRPr>
                    </a:p>
                  </a:txBody>
                  <a:tcPr marL="190500" marR="95250" marT="95250" marB="95250" anchor="ctr"/>
                </a:tc>
                <a:tc>
                  <a:txBody>
                    <a:bodyPr/>
                    <a:lstStyle/>
                    <a:p>
                      <a:pPr marL="0" marR="0" algn="ctr">
                        <a:lnSpc>
                          <a:spcPct val="107000"/>
                        </a:lnSpc>
                        <a:spcBef>
                          <a:spcPts val="0"/>
                        </a:spcBef>
                        <a:spcAft>
                          <a:spcPts val="1200"/>
                        </a:spcAft>
                      </a:pPr>
                      <a:r>
                        <a:rPr lang="en-IN" sz="1200" b="1" dirty="0">
                          <a:solidFill>
                            <a:srgbClr val="555555"/>
                          </a:solidFill>
                          <a:latin typeface="Times New Roman"/>
                          <a:ea typeface="Times New Roman"/>
                          <a:cs typeface="Times New Roman"/>
                        </a:rPr>
                        <a:t>S</a:t>
                      </a:r>
                      <a:endParaRPr lang="en-US" sz="1200" dirty="0">
                        <a:latin typeface="Calibri"/>
                        <a:ea typeface="Calibri"/>
                        <a:cs typeface="Times New Roman"/>
                      </a:endParaRPr>
                    </a:p>
                  </a:txBody>
                  <a:tcPr marL="190500" marR="95250" marT="95250" marB="95250" anchor="ctr"/>
                </a:tc>
                <a:tc>
                  <a:txBody>
                    <a:bodyPr/>
                    <a:lstStyle/>
                    <a:p>
                      <a:pPr marL="0" marR="0" algn="ctr">
                        <a:lnSpc>
                          <a:spcPct val="107000"/>
                        </a:lnSpc>
                        <a:spcBef>
                          <a:spcPts val="0"/>
                        </a:spcBef>
                        <a:spcAft>
                          <a:spcPts val="1200"/>
                        </a:spcAft>
                      </a:pPr>
                      <a:r>
                        <a:rPr lang="en-IN" sz="1200" b="1">
                          <a:solidFill>
                            <a:srgbClr val="555555"/>
                          </a:solidFill>
                          <a:latin typeface="Times New Roman"/>
                          <a:ea typeface="Times New Roman"/>
                          <a:cs typeface="Times New Roman"/>
                        </a:rPr>
                        <a:t>Safety/Solutions</a:t>
                      </a:r>
                      <a:endParaRPr lang="en-US" sz="1200">
                        <a:latin typeface="Calibri"/>
                        <a:ea typeface="Calibri"/>
                        <a:cs typeface="Times New Roman"/>
                      </a:endParaRPr>
                    </a:p>
                  </a:txBody>
                  <a:tcPr marL="190500" marR="95250" marT="95250" marB="95250" anchor="ctr"/>
                </a:tc>
                <a:extLst>
                  <a:ext uri="{0D108BD9-81ED-4DB2-BD59-A6C34878D82A}">
                    <a16:rowId xmlns:a16="http://schemas.microsoft.com/office/drawing/2014/main" val="10005"/>
                  </a:ext>
                </a:extLst>
              </a:tr>
              <a:tr h="427893">
                <a:tc>
                  <a:txBody>
                    <a:bodyPr/>
                    <a:lstStyle/>
                    <a:p>
                      <a:pPr marL="0" marR="0" algn="ctr">
                        <a:lnSpc>
                          <a:spcPct val="107000"/>
                        </a:lnSpc>
                        <a:spcBef>
                          <a:spcPts val="0"/>
                        </a:spcBef>
                        <a:spcAft>
                          <a:spcPts val="1200"/>
                        </a:spcAft>
                      </a:pPr>
                      <a:r>
                        <a:rPr lang="en-IN" sz="1200" b="1">
                          <a:solidFill>
                            <a:srgbClr val="555555"/>
                          </a:solidFill>
                          <a:latin typeface="Times New Roman"/>
                          <a:ea typeface="Times New Roman"/>
                          <a:cs typeface="Times New Roman"/>
                        </a:rPr>
                        <a:t>G</a:t>
                      </a:r>
                      <a:endParaRPr lang="en-US" sz="1200">
                        <a:latin typeface="Calibri"/>
                        <a:ea typeface="Calibri"/>
                        <a:cs typeface="Times New Roman"/>
                      </a:endParaRPr>
                    </a:p>
                  </a:txBody>
                  <a:tcPr marL="190500" marR="95250" marT="95250" marB="95250" anchor="ctr"/>
                </a:tc>
                <a:tc>
                  <a:txBody>
                    <a:bodyPr/>
                    <a:lstStyle/>
                    <a:p>
                      <a:pPr marL="0" marR="0" algn="ctr">
                        <a:lnSpc>
                          <a:spcPct val="107000"/>
                        </a:lnSpc>
                        <a:spcBef>
                          <a:spcPts val="0"/>
                        </a:spcBef>
                        <a:spcAft>
                          <a:spcPts val="1200"/>
                        </a:spcAft>
                      </a:pPr>
                      <a:r>
                        <a:rPr lang="en-IN" sz="1200" b="1">
                          <a:solidFill>
                            <a:srgbClr val="555555"/>
                          </a:solidFill>
                          <a:latin typeface="Times New Roman"/>
                          <a:ea typeface="Times New Roman"/>
                          <a:cs typeface="Times New Roman"/>
                        </a:rPr>
                        <a:t>Glassware</a:t>
                      </a:r>
                      <a:endParaRPr lang="en-US" sz="1200">
                        <a:latin typeface="Calibri"/>
                        <a:ea typeface="Calibri"/>
                        <a:cs typeface="Times New Roman"/>
                      </a:endParaRPr>
                    </a:p>
                  </a:txBody>
                  <a:tcPr marL="190500" marR="95250" marT="95250" marB="95250" anchor="ctr"/>
                </a:tc>
                <a:tc>
                  <a:txBody>
                    <a:bodyPr/>
                    <a:lstStyle/>
                    <a:p>
                      <a:pPr marL="0" marR="0" algn="ctr">
                        <a:lnSpc>
                          <a:spcPct val="107000"/>
                        </a:lnSpc>
                        <a:spcBef>
                          <a:spcPts val="0"/>
                        </a:spcBef>
                        <a:spcAft>
                          <a:spcPts val="1200"/>
                        </a:spcAft>
                      </a:pPr>
                      <a:r>
                        <a:rPr lang="en-IN" sz="1200" b="1" dirty="0">
                          <a:solidFill>
                            <a:srgbClr val="555555"/>
                          </a:solidFill>
                          <a:latin typeface="Times New Roman"/>
                          <a:ea typeface="Times New Roman"/>
                          <a:cs typeface="Times New Roman"/>
                        </a:rPr>
                        <a:t>T</a:t>
                      </a:r>
                      <a:endParaRPr lang="en-US" sz="1200" dirty="0">
                        <a:latin typeface="Calibri"/>
                        <a:ea typeface="Calibri"/>
                        <a:cs typeface="Times New Roman"/>
                      </a:endParaRPr>
                    </a:p>
                  </a:txBody>
                  <a:tcPr marL="190500" marR="95250" marT="95250" marB="95250" anchor="ctr"/>
                </a:tc>
                <a:tc>
                  <a:txBody>
                    <a:bodyPr/>
                    <a:lstStyle/>
                    <a:p>
                      <a:pPr marL="0" marR="0" algn="ctr">
                        <a:lnSpc>
                          <a:spcPct val="107000"/>
                        </a:lnSpc>
                        <a:spcBef>
                          <a:spcPts val="0"/>
                        </a:spcBef>
                        <a:spcAft>
                          <a:spcPts val="1200"/>
                        </a:spcAft>
                      </a:pPr>
                      <a:r>
                        <a:rPr lang="en-IN" sz="1200" b="1" dirty="0">
                          <a:solidFill>
                            <a:srgbClr val="555555"/>
                          </a:solidFill>
                          <a:latin typeface="Times New Roman"/>
                          <a:ea typeface="Times New Roman"/>
                          <a:cs typeface="Times New Roman"/>
                        </a:rPr>
                        <a:t>Training/Testing</a:t>
                      </a:r>
                      <a:endParaRPr lang="en-US" sz="1200" dirty="0">
                        <a:latin typeface="Calibri"/>
                        <a:ea typeface="Calibri"/>
                        <a:cs typeface="Times New Roman"/>
                      </a:endParaRPr>
                    </a:p>
                  </a:txBody>
                  <a:tcPr marL="190500" marR="95250" marT="95250" marB="95250" anchor="ctr"/>
                </a:tc>
                <a:extLst>
                  <a:ext uri="{0D108BD9-81ED-4DB2-BD59-A6C34878D82A}">
                    <a16:rowId xmlns:a16="http://schemas.microsoft.com/office/drawing/2014/main" val="10006"/>
                  </a:ext>
                </a:extLst>
              </a:tr>
              <a:tr h="427893">
                <a:tc>
                  <a:txBody>
                    <a:bodyPr/>
                    <a:lstStyle/>
                    <a:p>
                      <a:pPr marL="0" marR="0" algn="ctr">
                        <a:lnSpc>
                          <a:spcPct val="107000"/>
                        </a:lnSpc>
                        <a:spcBef>
                          <a:spcPts val="0"/>
                        </a:spcBef>
                        <a:spcAft>
                          <a:spcPts val="1200"/>
                        </a:spcAft>
                      </a:pPr>
                      <a:r>
                        <a:rPr lang="en-IN" sz="1200" b="1">
                          <a:solidFill>
                            <a:srgbClr val="555555"/>
                          </a:solidFill>
                          <a:latin typeface="Times New Roman"/>
                          <a:ea typeface="Times New Roman"/>
                          <a:cs typeface="Times New Roman"/>
                        </a:rPr>
                        <a:t>H</a:t>
                      </a:r>
                      <a:endParaRPr lang="en-US" sz="1200">
                        <a:latin typeface="Calibri"/>
                        <a:ea typeface="Calibri"/>
                        <a:cs typeface="Times New Roman"/>
                      </a:endParaRPr>
                    </a:p>
                  </a:txBody>
                  <a:tcPr marL="190500" marR="95250" marT="95250" marB="95250" anchor="ctr"/>
                </a:tc>
                <a:tc>
                  <a:txBody>
                    <a:bodyPr/>
                    <a:lstStyle/>
                    <a:p>
                      <a:pPr marL="0" marR="0" algn="ctr">
                        <a:lnSpc>
                          <a:spcPct val="107000"/>
                        </a:lnSpc>
                        <a:spcBef>
                          <a:spcPts val="0"/>
                        </a:spcBef>
                        <a:spcAft>
                          <a:spcPts val="1200"/>
                        </a:spcAft>
                      </a:pPr>
                      <a:r>
                        <a:rPr lang="en-IN" sz="1200" b="1">
                          <a:solidFill>
                            <a:srgbClr val="555555"/>
                          </a:solidFill>
                          <a:latin typeface="Times New Roman"/>
                          <a:ea typeface="Times New Roman"/>
                          <a:cs typeface="Times New Roman"/>
                        </a:rPr>
                        <a:t>Health/Hygiene</a:t>
                      </a:r>
                      <a:endParaRPr lang="en-US" sz="1200">
                        <a:latin typeface="Calibri"/>
                        <a:ea typeface="Calibri"/>
                        <a:cs typeface="Times New Roman"/>
                      </a:endParaRPr>
                    </a:p>
                  </a:txBody>
                  <a:tcPr marL="190500" marR="95250" marT="95250" marB="95250" anchor="ctr"/>
                </a:tc>
                <a:tc>
                  <a:txBody>
                    <a:bodyPr/>
                    <a:lstStyle/>
                    <a:p>
                      <a:pPr marL="0" marR="0" algn="ctr">
                        <a:lnSpc>
                          <a:spcPct val="107000"/>
                        </a:lnSpc>
                        <a:spcBef>
                          <a:spcPts val="0"/>
                        </a:spcBef>
                        <a:spcAft>
                          <a:spcPts val="1200"/>
                        </a:spcAft>
                      </a:pPr>
                      <a:r>
                        <a:rPr lang="en-IN" sz="1200" b="1">
                          <a:solidFill>
                            <a:srgbClr val="555555"/>
                          </a:solidFill>
                          <a:latin typeface="Times New Roman"/>
                          <a:ea typeface="Times New Roman"/>
                          <a:cs typeface="Times New Roman"/>
                        </a:rPr>
                        <a:t>U</a:t>
                      </a:r>
                      <a:endParaRPr lang="en-US" sz="1200">
                        <a:latin typeface="Calibri"/>
                        <a:ea typeface="Calibri"/>
                        <a:cs typeface="Times New Roman"/>
                      </a:endParaRPr>
                    </a:p>
                  </a:txBody>
                  <a:tcPr marL="190500" marR="95250" marT="95250" marB="95250" anchor="ctr"/>
                </a:tc>
                <a:tc>
                  <a:txBody>
                    <a:bodyPr/>
                    <a:lstStyle/>
                    <a:p>
                      <a:pPr marL="0" marR="0" algn="ctr">
                        <a:lnSpc>
                          <a:spcPct val="107000"/>
                        </a:lnSpc>
                        <a:spcBef>
                          <a:spcPts val="0"/>
                        </a:spcBef>
                        <a:spcAft>
                          <a:spcPts val="1200"/>
                        </a:spcAft>
                      </a:pPr>
                      <a:r>
                        <a:rPr lang="en-IN" sz="1200" b="1" dirty="0">
                          <a:solidFill>
                            <a:srgbClr val="555555"/>
                          </a:solidFill>
                          <a:latin typeface="Times New Roman"/>
                          <a:ea typeface="Times New Roman"/>
                          <a:cs typeface="Times New Roman"/>
                        </a:rPr>
                        <a:t>Upkeep</a:t>
                      </a:r>
                      <a:endParaRPr lang="en-US" sz="1200" dirty="0">
                        <a:latin typeface="Calibri"/>
                        <a:ea typeface="Calibri"/>
                        <a:cs typeface="Times New Roman"/>
                      </a:endParaRPr>
                    </a:p>
                  </a:txBody>
                  <a:tcPr marL="190500" marR="95250" marT="95250" marB="95250" anchor="ctr"/>
                </a:tc>
                <a:extLst>
                  <a:ext uri="{0D108BD9-81ED-4DB2-BD59-A6C34878D82A}">
                    <a16:rowId xmlns:a16="http://schemas.microsoft.com/office/drawing/2014/main" val="10007"/>
                  </a:ext>
                </a:extLst>
              </a:tr>
              <a:tr h="427893">
                <a:tc>
                  <a:txBody>
                    <a:bodyPr/>
                    <a:lstStyle/>
                    <a:p>
                      <a:pPr marL="0" marR="0" algn="ctr">
                        <a:lnSpc>
                          <a:spcPct val="107000"/>
                        </a:lnSpc>
                        <a:spcBef>
                          <a:spcPts val="0"/>
                        </a:spcBef>
                        <a:spcAft>
                          <a:spcPts val="1200"/>
                        </a:spcAft>
                      </a:pPr>
                      <a:r>
                        <a:rPr lang="en-IN" sz="1200" b="1">
                          <a:solidFill>
                            <a:srgbClr val="555555"/>
                          </a:solidFill>
                          <a:latin typeface="Times New Roman"/>
                          <a:ea typeface="Times New Roman"/>
                          <a:cs typeface="Times New Roman"/>
                        </a:rPr>
                        <a:t>  I</a:t>
                      </a:r>
                      <a:endParaRPr lang="en-US" sz="1200">
                        <a:latin typeface="Calibri"/>
                        <a:ea typeface="Calibri"/>
                        <a:cs typeface="Times New Roman"/>
                      </a:endParaRPr>
                    </a:p>
                  </a:txBody>
                  <a:tcPr marL="190500" marR="95250" marT="95250" marB="95250" anchor="ctr"/>
                </a:tc>
                <a:tc>
                  <a:txBody>
                    <a:bodyPr/>
                    <a:lstStyle/>
                    <a:p>
                      <a:pPr marL="0" marR="0" algn="ctr">
                        <a:lnSpc>
                          <a:spcPct val="107000"/>
                        </a:lnSpc>
                        <a:spcBef>
                          <a:spcPts val="0"/>
                        </a:spcBef>
                        <a:spcAft>
                          <a:spcPts val="1200"/>
                        </a:spcAft>
                      </a:pPr>
                      <a:r>
                        <a:rPr lang="en-IN" sz="1200" b="1">
                          <a:solidFill>
                            <a:srgbClr val="555555"/>
                          </a:solidFill>
                          <a:latin typeface="Times New Roman"/>
                          <a:ea typeface="Times New Roman"/>
                          <a:cs typeface="Times New Roman"/>
                        </a:rPr>
                        <a:t>Instrument/Incidence</a:t>
                      </a:r>
                      <a:endParaRPr lang="en-US" sz="1200">
                        <a:latin typeface="Calibri"/>
                        <a:ea typeface="Calibri"/>
                        <a:cs typeface="Times New Roman"/>
                      </a:endParaRPr>
                    </a:p>
                  </a:txBody>
                  <a:tcPr marL="190500" marR="95250" marT="95250" marB="95250" anchor="ctr"/>
                </a:tc>
                <a:tc>
                  <a:txBody>
                    <a:bodyPr/>
                    <a:lstStyle/>
                    <a:p>
                      <a:pPr marL="0" marR="0" algn="ctr">
                        <a:lnSpc>
                          <a:spcPct val="107000"/>
                        </a:lnSpc>
                        <a:spcBef>
                          <a:spcPts val="0"/>
                        </a:spcBef>
                        <a:spcAft>
                          <a:spcPts val="1200"/>
                        </a:spcAft>
                      </a:pPr>
                      <a:r>
                        <a:rPr lang="en-IN" sz="1200" b="1">
                          <a:solidFill>
                            <a:srgbClr val="555555"/>
                          </a:solidFill>
                          <a:latin typeface="Times New Roman"/>
                          <a:ea typeface="Times New Roman"/>
                          <a:cs typeface="Times New Roman"/>
                        </a:rPr>
                        <a:t>V</a:t>
                      </a:r>
                      <a:endParaRPr lang="en-US" sz="1200">
                        <a:latin typeface="Calibri"/>
                        <a:ea typeface="Calibri"/>
                        <a:cs typeface="Times New Roman"/>
                      </a:endParaRPr>
                    </a:p>
                  </a:txBody>
                  <a:tcPr marL="190500" marR="95250" marT="95250" marB="95250" anchor="ctr"/>
                </a:tc>
                <a:tc>
                  <a:txBody>
                    <a:bodyPr/>
                    <a:lstStyle/>
                    <a:p>
                      <a:pPr marL="0" marR="0" algn="ctr">
                        <a:lnSpc>
                          <a:spcPct val="107000"/>
                        </a:lnSpc>
                        <a:spcBef>
                          <a:spcPts val="0"/>
                        </a:spcBef>
                        <a:spcAft>
                          <a:spcPts val="1200"/>
                        </a:spcAft>
                      </a:pPr>
                      <a:r>
                        <a:rPr lang="en-IN" sz="1200" b="1" dirty="0">
                          <a:solidFill>
                            <a:srgbClr val="555555"/>
                          </a:solidFill>
                          <a:latin typeface="Times New Roman"/>
                          <a:ea typeface="Times New Roman"/>
                          <a:cs typeface="Times New Roman"/>
                        </a:rPr>
                        <a:t>Validation</a:t>
                      </a:r>
                      <a:endParaRPr lang="en-US" sz="1200" dirty="0">
                        <a:latin typeface="Calibri"/>
                        <a:ea typeface="Calibri"/>
                        <a:cs typeface="Times New Roman"/>
                      </a:endParaRPr>
                    </a:p>
                  </a:txBody>
                  <a:tcPr marL="190500" marR="95250" marT="95250" marB="95250" anchor="ctr"/>
                </a:tc>
                <a:extLst>
                  <a:ext uri="{0D108BD9-81ED-4DB2-BD59-A6C34878D82A}">
                    <a16:rowId xmlns:a16="http://schemas.microsoft.com/office/drawing/2014/main" val="10008"/>
                  </a:ext>
                </a:extLst>
              </a:tr>
              <a:tr h="427893">
                <a:tc>
                  <a:txBody>
                    <a:bodyPr/>
                    <a:lstStyle/>
                    <a:p>
                      <a:pPr marL="0" marR="0" algn="ctr">
                        <a:lnSpc>
                          <a:spcPct val="107000"/>
                        </a:lnSpc>
                        <a:spcBef>
                          <a:spcPts val="0"/>
                        </a:spcBef>
                        <a:spcAft>
                          <a:spcPts val="1200"/>
                        </a:spcAft>
                      </a:pPr>
                      <a:r>
                        <a:rPr lang="en-IN" sz="1200" b="1">
                          <a:solidFill>
                            <a:srgbClr val="555555"/>
                          </a:solidFill>
                          <a:latin typeface="Times New Roman"/>
                          <a:ea typeface="Times New Roman"/>
                          <a:cs typeface="Times New Roman"/>
                        </a:rPr>
                        <a:t>J</a:t>
                      </a:r>
                      <a:endParaRPr lang="en-US" sz="1200">
                        <a:latin typeface="Calibri"/>
                        <a:ea typeface="Calibri"/>
                        <a:cs typeface="Times New Roman"/>
                      </a:endParaRPr>
                    </a:p>
                  </a:txBody>
                  <a:tcPr marL="190500" marR="95250" marT="95250" marB="95250" anchor="ctr"/>
                </a:tc>
                <a:tc>
                  <a:txBody>
                    <a:bodyPr/>
                    <a:lstStyle/>
                    <a:p>
                      <a:pPr marL="0" marR="0" algn="ctr">
                        <a:lnSpc>
                          <a:spcPct val="107000"/>
                        </a:lnSpc>
                        <a:spcBef>
                          <a:spcPts val="0"/>
                        </a:spcBef>
                        <a:spcAft>
                          <a:spcPts val="1200"/>
                        </a:spcAft>
                      </a:pPr>
                      <a:r>
                        <a:rPr lang="en-IN" sz="1200" b="1">
                          <a:solidFill>
                            <a:srgbClr val="555555"/>
                          </a:solidFill>
                          <a:latin typeface="Times New Roman"/>
                          <a:ea typeface="Times New Roman"/>
                          <a:cs typeface="Times New Roman"/>
                        </a:rPr>
                        <a:t>Justification</a:t>
                      </a:r>
                      <a:endParaRPr lang="en-US" sz="1200">
                        <a:latin typeface="Calibri"/>
                        <a:ea typeface="Calibri"/>
                        <a:cs typeface="Times New Roman"/>
                      </a:endParaRPr>
                    </a:p>
                  </a:txBody>
                  <a:tcPr marL="190500" marR="95250" marT="95250" marB="95250" anchor="ctr"/>
                </a:tc>
                <a:tc>
                  <a:txBody>
                    <a:bodyPr/>
                    <a:lstStyle/>
                    <a:p>
                      <a:pPr marL="0" marR="0" algn="ctr">
                        <a:lnSpc>
                          <a:spcPct val="107000"/>
                        </a:lnSpc>
                        <a:spcBef>
                          <a:spcPts val="0"/>
                        </a:spcBef>
                        <a:spcAft>
                          <a:spcPts val="1200"/>
                        </a:spcAft>
                      </a:pPr>
                      <a:r>
                        <a:rPr lang="en-IN" sz="1200" b="1">
                          <a:solidFill>
                            <a:srgbClr val="555555"/>
                          </a:solidFill>
                          <a:latin typeface="Times New Roman"/>
                          <a:ea typeface="Times New Roman"/>
                          <a:cs typeface="Times New Roman"/>
                        </a:rPr>
                        <a:t>W</a:t>
                      </a:r>
                      <a:endParaRPr lang="en-US" sz="1200">
                        <a:latin typeface="Calibri"/>
                        <a:ea typeface="Calibri"/>
                        <a:cs typeface="Times New Roman"/>
                      </a:endParaRPr>
                    </a:p>
                  </a:txBody>
                  <a:tcPr marL="190500" marR="95250" marT="95250" marB="95250" anchor="ctr"/>
                </a:tc>
                <a:tc>
                  <a:txBody>
                    <a:bodyPr/>
                    <a:lstStyle/>
                    <a:p>
                      <a:pPr marL="0" marR="0" algn="ctr">
                        <a:lnSpc>
                          <a:spcPct val="107000"/>
                        </a:lnSpc>
                        <a:spcBef>
                          <a:spcPts val="0"/>
                        </a:spcBef>
                        <a:spcAft>
                          <a:spcPts val="1200"/>
                        </a:spcAft>
                      </a:pPr>
                      <a:r>
                        <a:rPr lang="en-IN" sz="1200" b="1" dirty="0">
                          <a:solidFill>
                            <a:srgbClr val="555555"/>
                          </a:solidFill>
                          <a:latin typeface="Times New Roman"/>
                          <a:ea typeface="Times New Roman"/>
                          <a:cs typeface="Times New Roman"/>
                        </a:rPr>
                        <a:t>Weighing</a:t>
                      </a:r>
                      <a:endParaRPr lang="en-US" sz="1200" dirty="0">
                        <a:latin typeface="Calibri"/>
                        <a:ea typeface="Calibri"/>
                        <a:cs typeface="Times New Roman"/>
                      </a:endParaRPr>
                    </a:p>
                  </a:txBody>
                  <a:tcPr marL="190500" marR="95250" marT="95250" marB="95250" anchor="ctr"/>
                </a:tc>
                <a:extLst>
                  <a:ext uri="{0D108BD9-81ED-4DB2-BD59-A6C34878D82A}">
                    <a16:rowId xmlns:a16="http://schemas.microsoft.com/office/drawing/2014/main" val="10009"/>
                  </a:ext>
                </a:extLst>
              </a:tr>
              <a:tr h="427893">
                <a:tc>
                  <a:txBody>
                    <a:bodyPr/>
                    <a:lstStyle/>
                    <a:p>
                      <a:pPr marL="0" marR="0" algn="ctr">
                        <a:lnSpc>
                          <a:spcPct val="107000"/>
                        </a:lnSpc>
                        <a:spcBef>
                          <a:spcPts val="0"/>
                        </a:spcBef>
                        <a:spcAft>
                          <a:spcPts val="1200"/>
                        </a:spcAft>
                      </a:pPr>
                      <a:r>
                        <a:rPr lang="en-IN" sz="1200" b="1">
                          <a:solidFill>
                            <a:srgbClr val="555555"/>
                          </a:solidFill>
                          <a:latin typeface="Times New Roman"/>
                          <a:ea typeface="Times New Roman"/>
                          <a:cs typeface="Times New Roman"/>
                        </a:rPr>
                        <a:t>K</a:t>
                      </a:r>
                      <a:endParaRPr lang="en-US" sz="1200">
                        <a:latin typeface="Calibri"/>
                        <a:ea typeface="Calibri"/>
                        <a:cs typeface="Times New Roman"/>
                      </a:endParaRPr>
                    </a:p>
                  </a:txBody>
                  <a:tcPr marL="190500" marR="95250" marT="95250" marB="95250" anchor="ctr"/>
                </a:tc>
                <a:tc>
                  <a:txBody>
                    <a:bodyPr/>
                    <a:lstStyle/>
                    <a:p>
                      <a:pPr marL="0" marR="0" algn="ctr">
                        <a:lnSpc>
                          <a:spcPct val="107000"/>
                        </a:lnSpc>
                        <a:spcBef>
                          <a:spcPts val="0"/>
                        </a:spcBef>
                        <a:spcAft>
                          <a:spcPts val="1200"/>
                        </a:spcAft>
                      </a:pPr>
                      <a:r>
                        <a:rPr lang="en-IN" sz="1200" b="1">
                          <a:solidFill>
                            <a:srgbClr val="555555"/>
                          </a:solidFill>
                          <a:latin typeface="Times New Roman"/>
                          <a:ea typeface="Times New Roman"/>
                          <a:cs typeface="Times New Roman"/>
                        </a:rPr>
                        <a:t>Knowledge</a:t>
                      </a:r>
                      <a:endParaRPr lang="en-US" sz="1200">
                        <a:latin typeface="Calibri"/>
                        <a:ea typeface="Calibri"/>
                        <a:cs typeface="Times New Roman"/>
                      </a:endParaRPr>
                    </a:p>
                  </a:txBody>
                  <a:tcPr marL="190500" marR="95250" marT="95250" marB="95250" anchor="ctr"/>
                </a:tc>
                <a:tc>
                  <a:txBody>
                    <a:bodyPr/>
                    <a:lstStyle/>
                    <a:p>
                      <a:pPr marL="0" marR="0" algn="ctr">
                        <a:lnSpc>
                          <a:spcPct val="107000"/>
                        </a:lnSpc>
                        <a:spcBef>
                          <a:spcPts val="0"/>
                        </a:spcBef>
                        <a:spcAft>
                          <a:spcPts val="1200"/>
                        </a:spcAft>
                      </a:pPr>
                      <a:r>
                        <a:rPr lang="en-IN" sz="1200" b="1">
                          <a:solidFill>
                            <a:srgbClr val="555555"/>
                          </a:solidFill>
                          <a:latin typeface="Times New Roman"/>
                          <a:ea typeface="Times New Roman"/>
                          <a:cs typeface="Times New Roman"/>
                        </a:rPr>
                        <a:t>X</a:t>
                      </a:r>
                      <a:endParaRPr lang="en-US" sz="1200">
                        <a:latin typeface="Calibri"/>
                        <a:ea typeface="Calibri"/>
                        <a:cs typeface="Times New Roman"/>
                      </a:endParaRPr>
                    </a:p>
                  </a:txBody>
                  <a:tcPr marL="190500" marR="95250" marT="95250" marB="95250" anchor="ctr"/>
                </a:tc>
                <a:tc>
                  <a:txBody>
                    <a:bodyPr/>
                    <a:lstStyle/>
                    <a:p>
                      <a:pPr marL="0" marR="0" algn="ctr">
                        <a:lnSpc>
                          <a:spcPct val="107000"/>
                        </a:lnSpc>
                        <a:spcBef>
                          <a:spcPts val="0"/>
                        </a:spcBef>
                        <a:spcAft>
                          <a:spcPts val="1200"/>
                        </a:spcAft>
                      </a:pPr>
                      <a:r>
                        <a:rPr lang="en-IN" sz="1200" b="1" dirty="0">
                          <a:solidFill>
                            <a:srgbClr val="555555"/>
                          </a:solidFill>
                          <a:latin typeface="Times New Roman"/>
                          <a:ea typeface="Times New Roman"/>
                          <a:cs typeface="Times New Roman"/>
                        </a:rPr>
                        <a:t>X-ray diffraction</a:t>
                      </a:r>
                      <a:endParaRPr lang="en-US" sz="1200" dirty="0">
                        <a:latin typeface="Calibri"/>
                        <a:ea typeface="Calibri"/>
                        <a:cs typeface="Times New Roman"/>
                      </a:endParaRPr>
                    </a:p>
                  </a:txBody>
                  <a:tcPr marL="190500" marR="95250" marT="95250" marB="95250" anchor="ctr"/>
                </a:tc>
                <a:extLst>
                  <a:ext uri="{0D108BD9-81ED-4DB2-BD59-A6C34878D82A}">
                    <a16:rowId xmlns:a16="http://schemas.microsoft.com/office/drawing/2014/main" val="10010"/>
                  </a:ext>
                </a:extLst>
              </a:tr>
              <a:tr h="427893">
                <a:tc>
                  <a:txBody>
                    <a:bodyPr/>
                    <a:lstStyle/>
                    <a:p>
                      <a:pPr marL="0" marR="0" algn="ctr">
                        <a:lnSpc>
                          <a:spcPct val="107000"/>
                        </a:lnSpc>
                        <a:spcBef>
                          <a:spcPts val="0"/>
                        </a:spcBef>
                        <a:spcAft>
                          <a:spcPts val="1200"/>
                        </a:spcAft>
                      </a:pPr>
                      <a:r>
                        <a:rPr lang="en-IN" sz="1200" b="1">
                          <a:solidFill>
                            <a:srgbClr val="555555"/>
                          </a:solidFill>
                          <a:latin typeface="Times New Roman"/>
                          <a:ea typeface="Times New Roman"/>
                          <a:cs typeface="Times New Roman"/>
                        </a:rPr>
                        <a:t>L</a:t>
                      </a:r>
                      <a:endParaRPr lang="en-US" sz="1200">
                        <a:latin typeface="Calibri"/>
                        <a:ea typeface="Calibri"/>
                        <a:cs typeface="Times New Roman"/>
                      </a:endParaRPr>
                    </a:p>
                  </a:txBody>
                  <a:tcPr marL="190500" marR="95250" marT="95250" marB="95250" anchor="ctr"/>
                </a:tc>
                <a:tc>
                  <a:txBody>
                    <a:bodyPr/>
                    <a:lstStyle/>
                    <a:p>
                      <a:pPr marL="0" marR="0" algn="ctr">
                        <a:lnSpc>
                          <a:spcPct val="107000"/>
                        </a:lnSpc>
                        <a:spcBef>
                          <a:spcPts val="0"/>
                        </a:spcBef>
                        <a:spcAft>
                          <a:spcPts val="1200"/>
                        </a:spcAft>
                      </a:pPr>
                      <a:r>
                        <a:rPr lang="en-IN" sz="1200" b="1">
                          <a:solidFill>
                            <a:srgbClr val="555555"/>
                          </a:solidFill>
                          <a:latin typeface="Times New Roman"/>
                          <a:ea typeface="Times New Roman"/>
                          <a:cs typeface="Times New Roman"/>
                        </a:rPr>
                        <a:t>Logbooks/Laboratory</a:t>
                      </a:r>
                      <a:endParaRPr lang="en-US" sz="1200">
                        <a:latin typeface="Calibri"/>
                        <a:ea typeface="Calibri"/>
                        <a:cs typeface="Times New Roman"/>
                      </a:endParaRPr>
                    </a:p>
                  </a:txBody>
                  <a:tcPr marL="190500" marR="95250" marT="95250" marB="95250" anchor="ctr"/>
                </a:tc>
                <a:tc>
                  <a:txBody>
                    <a:bodyPr/>
                    <a:lstStyle/>
                    <a:p>
                      <a:pPr marL="0" marR="0" algn="ctr">
                        <a:lnSpc>
                          <a:spcPct val="107000"/>
                        </a:lnSpc>
                        <a:spcBef>
                          <a:spcPts val="0"/>
                        </a:spcBef>
                        <a:spcAft>
                          <a:spcPts val="1200"/>
                        </a:spcAft>
                      </a:pPr>
                      <a:r>
                        <a:rPr lang="en-IN" sz="1200" b="1">
                          <a:solidFill>
                            <a:srgbClr val="555555"/>
                          </a:solidFill>
                          <a:latin typeface="Times New Roman"/>
                          <a:ea typeface="Times New Roman"/>
                          <a:cs typeface="Times New Roman"/>
                        </a:rPr>
                        <a:t>Y</a:t>
                      </a:r>
                      <a:endParaRPr lang="en-US" sz="1200">
                        <a:latin typeface="Calibri"/>
                        <a:ea typeface="Calibri"/>
                        <a:cs typeface="Times New Roman"/>
                      </a:endParaRPr>
                    </a:p>
                  </a:txBody>
                  <a:tcPr marL="190500" marR="95250" marT="95250" marB="95250" anchor="ctr"/>
                </a:tc>
                <a:tc>
                  <a:txBody>
                    <a:bodyPr/>
                    <a:lstStyle/>
                    <a:p>
                      <a:pPr marL="0" marR="0" algn="ctr">
                        <a:lnSpc>
                          <a:spcPct val="107000"/>
                        </a:lnSpc>
                        <a:spcBef>
                          <a:spcPts val="0"/>
                        </a:spcBef>
                        <a:spcAft>
                          <a:spcPts val="1200"/>
                        </a:spcAft>
                      </a:pPr>
                      <a:r>
                        <a:rPr lang="en-IN" sz="1200" b="1" dirty="0">
                          <a:solidFill>
                            <a:srgbClr val="555555"/>
                          </a:solidFill>
                          <a:latin typeface="Times New Roman"/>
                          <a:ea typeface="Times New Roman"/>
                          <a:cs typeface="Times New Roman"/>
                        </a:rPr>
                        <a:t>Your Lab</a:t>
                      </a:r>
                      <a:endParaRPr lang="en-US" sz="1200" dirty="0">
                        <a:latin typeface="Calibri"/>
                        <a:ea typeface="Calibri"/>
                        <a:cs typeface="Times New Roman"/>
                      </a:endParaRPr>
                    </a:p>
                  </a:txBody>
                  <a:tcPr marL="190500" marR="95250" marT="95250" marB="95250" anchor="ctr"/>
                </a:tc>
                <a:extLst>
                  <a:ext uri="{0D108BD9-81ED-4DB2-BD59-A6C34878D82A}">
                    <a16:rowId xmlns:a16="http://schemas.microsoft.com/office/drawing/2014/main" val="10011"/>
                  </a:ext>
                </a:extLst>
              </a:tr>
              <a:tr h="427893">
                <a:tc>
                  <a:txBody>
                    <a:bodyPr/>
                    <a:lstStyle/>
                    <a:p>
                      <a:pPr marL="0" marR="0" algn="ctr">
                        <a:lnSpc>
                          <a:spcPct val="107000"/>
                        </a:lnSpc>
                        <a:spcBef>
                          <a:spcPts val="0"/>
                        </a:spcBef>
                        <a:spcAft>
                          <a:spcPts val="1200"/>
                        </a:spcAft>
                      </a:pPr>
                      <a:r>
                        <a:rPr lang="en-IN" sz="1200" b="1">
                          <a:solidFill>
                            <a:srgbClr val="555555"/>
                          </a:solidFill>
                          <a:latin typeface="Times New Roman"/>
                          <a:ea typeface="Times New Roman"/>
                          <a:cs typeface="Times New Roman"/>
                        </a:rPr>
                        <a:t>M</a:t>
                      </a:r>
                      <a:endParaRPr lang="en-US" sz="1200">
                        <a:latin typeface="Calibri"/>
                        <a:ea typeface="Calibri"/>
                        <a:cs typeface="Times New Roman"/>
                      </a:endParaRPr>
                    </a:p>
                  </a:txBody>
                  <a:tcPr marL="190500" marR="95250" marT="95250" marB="95250" anchor="ctr"/>
                </a:tc>
                <a:tc>
                  <a:txBody>
                    <a:bodyPr/>
                    <a:lstStyle/>
                    <a:p>
                      <a:pPr marL="0" marR="0" algn="ctr">
                        <a:lnSpc>
                          <a:spcPct val="107000"/>
                        </a:lnSpc>
                        <a:spcBef>
                          <a:spcPts val="0"/>
                        </a:spcBef>
                        <a:spcAft>
                          <a:spcPts val="1200"/>
                        </a:spcAft>
                      </a:pPr>
                      <a:r>
                        <a:rPr lang="en-IN" sz="1200" b="1">
                          <a:solidFill>
                            <a:srgbClr val="555555"/>
                          </a:solidFill>
                          <a:latin typeface="Times New Roman"/>
                          <a:ea typeface="Times New Roman"/>
                          <a:cs typeface="Times New Roman"/>
                        </a:rPr>
                        <a:t>Methods/Micro</a:t>
                      </a:r>
                      <a:endParaRPr lang="en-US" sz="1200">
                        <a:latin typeface="Calibri"/>
                        <a:ea typeface="Calibri"/>
                        <a:cs typeface="Times New Roman"/>
                      </a:endParaRPr>
                    </a:p>
                  </a:txBody>
                  <a:tcPr marL="190500" marR="95250" marT="95250" marB="95250" anchor="ctr"/>
                </a:tc>
                <a:tc>
                  <a:txBody>
                    <a:bodyPr/>
                    <a:lstStyle/>
                    <a:p>
                      <a:pPr marL="0" marR="0" algn="ctr">
                        <a:lnSpc>
                          <a:spcPct val="107000"/>
                        </a:lnSpc>
                        <a:spcBef>
                          <a:spcPts val="0"/>
                        </a:spcBef>
                        <a:spcAft>
                          <a:spcPts val="1200"/>
                        </a:spcAft>
                      </a:pPr>
                      <a:r>
                        <a:rPr lang="en-IN" sz="1200" b="1">
                          <a:solidFill>
                            <a:srgbClr val="555555"/>
                          </a:solidFill>
                          <a:latin typeface="Times New Roman"/>
                          <a:ea typeface="Times New Roman"/>
                          <a:cs typeface="Times New Roman"/>
                        </a:rPr>
                        <a:t>Z</a:t>
                      </a:r>
                      <a:endParaRPr lang="en-US" sz="1200">
                        <a:latin typeface="Calibri"/>
                        <a:ea typeface="Calibri"/>
                        <a:cs typeface="Times New Roman"/>
                      </a:endParaRPr>
                    </a:p>
                  </a:txBody>
                  <a:tcPr marL="190500" marR="95250" marT="95250" marB="95250" anchor="ctr"/>
                </a:tc>
                <a:tc>
                  <a:txBody>
                    <a:bodyPr/>
                    <a:lstStyle/>
                    <a:p>
                      <a:pPr marL="0" marR="0" algn="ctr">
                        <a:lnSpc>
                          <a:spcPct val="107000"/>
                        </a:lnSpc>
                        <a:spcBef>
                          <a:spcPts val="0"/>
                        </a:spcBef>
                        <a:spcAft>
                          <a:spcPts val="1200"/>
                        </a:spcAft>
                      </a:pPr>
                      <a:r>
                        <a:rPr lang="en-IN" sz="1200" b="1" dirty="0">
                          <a:solidFill>
                            <a:srgbClr val="555555"/>
                          </a:solidFill>
                          <a:latin typeface="Times New Roman"/>
                          <a:ea typeface="Times New Roman"/>
                          <a:cs typeface="Times New Roman"/>
                        </a:rPr>
                        <a:t>Zero Error</a:t>
                      </a:r>
                      <a:endParaRPr lang="en-US" sz="1200" dirty="0">
                        <a:latin typeface="Calibri"/>
                        <a:ea typeface="Calibri"/>
                        <a:cs typeface="Times New Roman"/>
                      </a:endParaRPr>
                    </a:p>
                  </a:txBody>
                  <a:tcPr marL="190500" marR="95250" marT="95250" marB="95250" anchor="ctr"/>
                </a:tc>
                <a:extLst>
                  <a:ext uri="{0D108BD9-81ED-4DB2-BD59-A6C34878D82A}">
                    <a16:rowId xmlns:a16="http://schemas.microsoft.com/office/drawing/2014/main" val="10012"/>
                  </a:ext>
                </a:extLst>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382000" cy="6019800"/>
          </a:xfrm>
        </p:spPr>
        <p:txBody>
          <a:bodyPr>
            <a:normAutofit fontScale="92500"/>
          </a:bodyPr>
          <a:lstStyle/>
          <a:p>
            <a:pPr>
              <a:buNone/>
            </a:pPr>
            <a:r>
              <a:rPr lang="en-IN" b="1" dirty="0" smtClean="0">
                <a:latin typeface="Times New Roman" pitchFamily="18" charset="0"/>
                <a:cs typeface="Times New Roman" pitchFamily="18" charset="0"/>
              </a:rPr>
              <a:t>Results of Not following GLP in Laboratory</a:t>
            </a:r>
            <a:endParaRPr lang="en-US" dirty="0" smtClean="0">
              <a:latin typeface="Times New Roman" pitchFamily="18" charset="0"/>
              <a:cs typeface="Times New Roman" pitchFamily="18" charset="0"/>
            </a:endParaRPr>
          </a:p>
          <a:p>
            <a:pPr lvl="0" algn="just"/>
            <a:r>
              <a:rPr lang="en-IN" sz="2800" dirty="0" smtClean="0">
                <a:latin typeface="Times New Roman" pitchFamily="18" charset="0"/>
                <a:cs typeface="Times New Roman" pitchFamily="18" charset="0"/>
              </a:rPr>
              <a:t>Accident/Incident &amp; Health Hazards</a:t>
            </a:r>
            <a:endParaRPr lang="en-US" sz="2800" dirty="0" smtClean="0">
              <a:latin typeface="Times New Roman" pitchFamily="18" charset="0"/>
              <a:cs typeface="Times New Roman" pitchFamily="18" charset="0"/>
            </a:endParaRPr>
          </a:p>
          <a:p>
            <a:pPr lvl="0" algn="just"/>
            <a:r>
              <a:rPr lang="en-IN" sz="2800" dirty="0" smtClean="0">
                <a:latin typeface="Times New Roman" pitchFamily="18" charset="0"/>
                <a:cs typeface="Times New Roman" pitchFamily="18" charset="0"/>
              </a:rPr>
              <a:t>Wrong/error in volume or weight measurement which may leads to wrong results.</a:t>
            </a:r>
            <a:endParaRPr lang="en-US" sz="2800" dirty="0" smtClean="0">
              <a:latin typeface="Times New Roman" pitchFamily="18" charset="0"/>
              <a:cs typeface="Times New Roman" pitchFamily="18" charset="0"/>
            </a:endParaRPr>
          </a:p>
          <a:p>
            <a:pPr lvl="0" algn="just"/>
            <a:r>
              <a:rPr lang="en-IN" sz="2800" dirty="0" smtClean="0">
                <a:latin typeface="Times New Roman" pitchFamily="18" charset="0"/>
                <a:cs typeface="Times New Roman" pitchFamily="18" charset="0"/>
              </a:rPr>
              <a:t>May leads to Instrument errors/Malfunctions</a:t>
            </a:r>
            <a:endParaRPr lang="en-US" sz="2800" dirty="0" smtClean="0">
              <a:latin typeface="Times New Roman" pitchFamily="18" charset="0"/>
              <a:cs typeface="Times New Roman" pitchFamily="18" charset="0"/>
            </a:endParaRPr>
          </a:p>
          <a:p>
            <a:pPr lvl="0" algn="just"/>
            <a:r>
              <a:rPr lang="en-IN" sz="2800" dirty="0" smtClean="0">
                <a:latin typeface="Times New Roman" pitchFamily="18" charset="0"/>
                <a:cs typeface="Times New Roman" pitchFamily="18" charset="0"/>
              </a:rPr>
              <a:t>Contamination of sample, reagent &amp; solvent which may affect the product quality to be tested.</a:t>
            </a:r>
            <a:endParaRPr lang="en-US" sz="2800" dirty="0" smtClean="0">
              <a:latin typeface="Times New Roman" pitchFamily="18" charset="0"/>
              <a:cs typeface="Times New Roman" pitchFamily="18" charset="0"/>
            </a:endParaRPr>
          </a:p>
          <a:p>
            <a:pPr lvl="0" algn="just"/>
            <a:r>
              <a:rPr lang="en-IN" sz="2800" dirty="0" smtClean="0">
                <a:latin typeface="Times New Roman" pitchFamily="18" charset="0"/>
                <a:cs typeface="Times New Roman" pitchFamily="18" charset="0"/>
              </a:rPr>
              <a:t>Waste of time due to investigation of unexpected cause.</a:t>
            </a:r>
            <a:endParaRPr lang="en-US" sz="2800" dirty="0" smtClean="0">
              <a:latin typeface="Times New Roman" pitchFamily="18" charset="0"/>
              <a:cs typeface="Times New Roman" pitchFamily="18" charset="0"/>
            </a:endParaRPr>
          </a:p>
          <a:p>
            <a:pPr lvl="0" algn="just"/>
            <a:r>
              <a:rPr lang="en-IN" sz="2800" dirty="0" smtClean="0">
                <a:latin typeface="Times New Roman" pitchFamily="18" charset="0"/>
                <a:cs typeface="Times New Roman" pitchFamily="18" charset="0"/>
              </a:rPr>
              <a:t>Increase cost due to repetition &amp; investigation</a:t>
            </a:r>
            <a:endParaRPr lang="en-US" sz="2800" dirty="0" smtClean="0">
              <a:latin typeface="Times New Roman" pitchFamily="18" charset="0"/>
              <a:cs typeface="Times New Roman" pitchFamily="18" charset="0"/>
            </a:endParaRPr>
          </a:p>
          <a:p>
            <a:pPr lvl="0" algn="just"/>
            <a:r>
              <a:rPr lang="en-IN" sz="2800" dirty="0" smtClean="0">
                <a:latin typeface="Times New Roman" pitchFamily="18" charset="0"/>
                <a:cs typeface="Times New Roman" pitchFamily="18" charset="0"/>
              </a:rPr>
              <a:t>Due to wrong result it may affect patient safety.</a:t>
            </a:r>
            <a:endParaRPr lang="en-US" sz="2800" dirty="0" smtClean="0">
              <a:latin typeface="Times New Roman" pitchFamily="18" charset="0"/>
              <a:cs typeface="Times New Roman" pitchFamily="18" charset="0"/>
            </a:endParaRPr>
          </a:p>
          <a:p>
            <a:pPr lvl="0" algn="just"/>
            <a:r>
              <a:rPr lang="en-IN" sz="2800" dirty="0" smtClean="0">
                <a:latin typeface="Times New Roman" pitchFamily="18" charset="0"/>
                <a:cs typeface="Times New Roman" pitchFamily="18" charset="0"/>
              </a:rPr>
              <a:t>Regulatory agency may take action results in warning letter, import alert etc.</a:t>
            </a:r>
            <a:endParaRPr lang="en-US" sz="2800" dirty="0" smtClean="0">
              <a:latin typeface="Times New Roman" pitchFamily="18" charset="0"/>
              <a:cs typeface="Times New Roman" pitchFamily="18" charset="0"/>
            </a:endParaRPr>
          </a:p>
          <a:p>
            <a:pPr lvl="0" algn="just"/>
            <a:r>
              <a:rPr lang="en-IN" sz="2800" dirty="0" smtClean="0">
                <a:latin typeface="Times New Roman" pitchFamily="18" charset="0"/>
                <a:cs typeface="Times New Roman" pitchFamily="18" charset="0"/>
              </a:rPr>
              <a:t>No evidence or documented proof of data generated</a:t>
            </a:r>
            <a:endParaRPr lang="en-US" sz="2800" dirty="0" smtClean="0">
              <a:latin typeface="Times New Roman" pitchFamily="18" charset="0"/>
              <a:cs typeface="Times New Roman" pitchFamily="18" charset="0"/>
            </a:endParaRP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382000" cy="6172200"/>
          </a:xfrm>
        </p:spPr>
        <p:txBody>
          <a:bodyPr>
            <a:noAutofit/>
          </a:bodyPr>
          <a:lstStyle/>
          <a:p>
            <a:pPr algn="just">
              <a:buNone/>
            </a:pPr>
            <a:r>
              <a:rPr lang="en-IN" sz="2800" b="1" dirty="0" smtClean="0">
                <a:latin typeface="Times New Roman" pitchFamily="18" charset="0"/>
                <a:cs typeface="Times New Roman" pitchFamily="18" charset="0"/>
              </a:rPr>
              <a:t>Conclusion </a:t>
            </a:r>
            <a:endParaRPr lang="en-US" sz="2800" dirty="0" smtClean="0">
              <a:latin typeface="Times New Roman" pitchFamily="18" charset="0"/>
              <a:cs typeface="Times New Roman" pitchFamily="18" charset="0"/>
            </a:endParaRPr>
          </a:p>
          <a:p>
            <a:pPr lvl="0" algn="just"/>
            <a:r>
              <a:rPr lang="en-IN" sz="2400" dirty="0" smtClean="0">
                <a:latin typeface="Times New Roman" pitchFamily="18" charset="0"/>
                <a:cs typeface="Times New Roman" pitchFamily="18" charset="0"/>
              </a:rPr>
              <a:t>Everyone makes mistakes that’s why GLP is needed. GLP principles are a good idea even if you are not required to follow the standards. There are some simple rules such as : Say What You Do (with written standard operating procedures), do what you say (follow the procedures), be able to prove it (with good record keeping).</a:t>
            </a:r>
            <a:endParaRPr lang="en-US" sz="2400" dirty="0" smtClean="0">
              <a:latin typeface="Times New Roman" pitchFamily="18" charset="0"/>
              <a:cs typeface="Times New Roman" pitchFamily="18" charset="0"/>
            </a:endParaRPr>
          </a:p>
          <a:p>
            <a:pPr lvl="0" algn="just"/>
            <a:r>
              <a:rPr lang="en-IN" sz="2400" dirty="0" smtClean="0">
                <a:latin typeface="Times New Roman" pitchFamily="18" charset="0"/>
                <a:cs typeface="Times New Roman" pitchFamily="18" charset="0"/>
              </a:rPr>
              <a:t>The principles of good laboratory practice (GLP) is to support the development of quality and validity of test data used for determining the safety of chemicals and chemicals product.</a:t>
            </a:r>
            <a:endParaRPr lang="en-US" sz="2400" dirty="0" smtClean="0">
              <a:latin typeface="Times New Roman" pitchFamily="18" charset="0"/>
              <a:cs typeface="Times New Roman" pitchFamily="18" charset="0"/>
            </a:endParaRPr>
          </a:p>
          <a:p>
            <a:pPr lvl="0" algn="just"/>
            <a:r>
              <a:rPr lang="en-IN" sz="2400" dirty="0" smtClean="0">
                <a:latin typeface="Times New Roman" pitchFamily="18" charset="0"/>
                <a:cs typeface="Times New Roman" pitchFamily="18" charset="0"/>
              </a:rPr>
              <a:t>Hence GLP aims to decrease the occurrence of mistakes or mix-ups through large and specific labelling requirements.</a:t>
            </a:r>
            <a:endParaRPr lang="en-US" sz="2400" dirty="0" smtClean="0">
              <a:latin typeface="Times New Roman" pitchFamily="18" charset="0"/>
              <a:cs typeface="Times New Roman" pitchFamily="18" charset="0"/>
            </a:endParaRPr>
          </a:p>
          <a:p>
            <a:pPr lvl="0" algn="just"/>
            <a:r>
              <a:rPr lang="en-IN" sz="2400" dirty="0" smtClean="0">
                <a:latin typeface="Times New Roman" pitchFamily="18" charset="0"/>
                <a:cs typeface="Times New Roman" pitchFamily="18" charset="0"/>
              </a:rPr>
              <a:t>So every analyst those who are working in Quality control or in other testing laboratory should follow GLP.</a:t>
            </a:r>
            <a:endParaRPr lang="en-US" sz="2400" dirty="0" smtClean="0">
              <a:latin typeface="Times New Roman" pitchFamily="18" charset="0"/>
              <a:cs typeface="Times New Roman" pitchFamily="18" charset="0"/>
            </a:endParaRPr>
          </a:p>
          <a:p>
            <a:pPr algn="just"/>
            <a:endParaRPr lang="en-US" sz="2400" dirty="0">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VALIDATION</a:t>
            </a: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fontScale="70000" lnSpcReduction="20000"/>
          </a:bodyPr>
          <a:lstStyle/>
          <a:p>
            <a:pPr marL="0" indent="0" algn="just">
              <a:buNone/>
            </a:pPr>
            <a:r>
              <a:rPr lang="en-US" dirty="0" smtClean="0">
                <a:latin typeface="Times New Roman" panose="02020603050405020304" pitchFamily="18" charset="0"/>
                <a:cs typeface="Times New Roman" panose="02020603050405020304" pitchFamily="18" charset="0"/>
              </a:rPr>
              <a:t>Definition :</a:t>
            </a:r>
          </a:p>
          <a:p>
            <a:pPr marL="0" indent="0" algn="just">
              <a:buNone/>
            </a:pPr>
            <a:r>
              <a:rPr lang="en-US" dirty="0" smtClean="0">
                <a:latin typeface="Times New Roman" panose="02020603050405020304" pitchFamily="18" charset="0"/>
                <a:cs typeface="Times New Roman" panose="02020603050405020304" pitchFamily="18" charset="0"/>
              </a:rPr>
              <a:t>Validation </a:t>
            </a:r>
            <a:r>
              <a:rPr lang="en-US" dirty="0">
                <a:latin typeface="Times New Roman" panose="02020603050405020304" pitchFamily="18" charset="0"/>
                <a:cs typeface="Times New Roman" panose="02020603050405020304" pitchFamily="18" charset="0"/>
              </a:rPr>
              <a:t>is the documented act of proving that any procedure, process, equipment, material, activity or system actually leads to the expected result. </a:t>
            </a:r>
            <a:endParaRPr lang="en-US" dirty="0" smtClean="0">
              <a:latin typeface="Times New Roman" panose="02020603050405020304" pitchFamily="18" charset="0"/>
              <a:cs typeface="Times New Roman" panose="02020603050405020304" pitchFamily="18" charset="0"/>
            </a:endParaRPr>
          </a:p>
          <a:p>
            <a:pPr marL="0" indent="0" algn="just">
              <a:buNone/>
            </a:pPr>
            <a:endParaRPr lang="en-US" dirty="0" smtClean="0">
              <a:latin typeface="Times New Roman" panose="02020603050405020304" pitchFamily="18" charset="0"/>
              <a:cs typeface="Times New Roman" panose="02020603050405020304" pitchFamily="18" charset="0"/>
            </a:endParaRPr>
          </a:p>
          <a:p>
            <a:pPr marL="0" indent="0" algn="just">
              <a:buNone/>
            </a:pPr>
            <a:r>
              <a:rPr lang="en-US" dirty="0" smtClean="0">
                <a:latin typeface="Times New Roman" panose="02020603050405020304" pitchFamily="18" charset="0"/>
                <a:cs typeface="Times New Roman" panose="02020603050405020304" pitchFamily="18" charset="0"/>
              </a:rPr>
              <a:t>ISO </a:t>
            </a:r>
            <a:r>
              <a:rPr lang="en-US" dirty="0">
                <a:latin typeface="Times New Roman" panose="02020603050405020304" pitchFamily="18" charset="0"/>
                <a:cs typeface="Times New Roman" panose="02020603050405020304" pitchFamily="18" charset="0"/>
              </a:rPr>
              <a:t>definition </a:t>
            </a:r>
            <a:r>
              <a:rPr lang="en-US" dirty="0" smtClean="0">
                <a:latin typeface="Times New Roman" panose="02020603050405020304" pitchFamily="18" charset="0"/>
                <a:cs typeface="Times New Roman" panose="02020603050405020304" pitchFamily="18" charset="0"/>
              </a:rPr>
              <a:t>:</a:t>
            </a:r>
          </a:p>
          <a:p>
            <a:pPr marL="0" indent="0" algn="just">
              <a:buNone/>
            </a:pPr>
            <a:r>
              <a:rPr lang="en-US" dirty="0" smtClean="0">
                <a:latin typeface="Times New Roman" panose="02020603050405020304" pitchFamily="18" charset="0"/>
                <a:cs typeface="Times New Roman" panose="02020603050405020304" pitchFamily="18" charset="0"/>
              </a:rPr>
              <a:t>Validation </a:t>
            </a:r>
            <a:r>
              <a:rPr lang="en-US" dirty="0">
                <a:latin typeface="Times New Roman" panose="02020603050405020304" pitchFamily="18" charset="0"/>
                <a:cs typeface="Times New Roman" panose="02020603050405020304" pitchFamily="18" charset="0"/>
              </a:rPr>
              <a:t>is the confirmation by examination and the provision of objective evidence that the particular requirements for a specific intended use are fulfilled. </a:t>
            </a:r>
            <a:endParaRPr lang="en-US" dirty="0" smtClean="0">
              <a:latin typeface="Times New Roman" panose="02020603050405020304" pitchFamily="18" charset="0"/>
              <a:cs typeface="Times New Roman" panose="02020603050405020304" pitchFamily="18" charset="0"/>
            </a:endParaRPr>
          </a:p>
          <a:p>
            <a:pPr marL="0" indent="0" algn="just">
              <a:buNone/>
            </a:pPr>
            <a:endParaRPr lang="en-US" dirty="0" smtClean="0">
              <a:latin typeface="Times New Roman" panose="02020603050405020304" pitchFamily="18" charset="0"/>
              <a:cs typeface="Times New Roman" panose="02020603050405020304" pitchFamily="18" charset="0"/>
            </a:endParaRPr>
          </a:p>
          <a:p>
            <a:pPr marL="0" indent="0" algn="just">
              <a:buNone/>
            </a:pPr>
            <a:r>
              <a:rPr lang="en-US" dirty="0">
                <a:latin typeface="Times New Roman" panose="02020603050405020304" pitchFamily="18" charset="0"/>
                <a:cs typeface="Times New Roman" panose="02020603050405020304" pitchFamily="18" charset="0"/>
              </a:rPr>
              <a:t>According to the Food and Drug Administration (FDA), the goal of validation is to: “establish documented evidence which provides a high degree of assurance that a specific process will consistently produce a product meeting its predetermined specifications and quality attributes.”</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927885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latin typeface="Times New Roman" panose="02020603050405020304" pitchFamily="18" charset="0"/>
                <a:cs typeface="Times New Roman" panose="02020603050405020304" pitchFamily="18" charset="0"/>
              </a:rPr>
              <a:t>NEED OF VALIDATION</a:t>
            </a:r>
          </a:p>
        </p:txBody>
      </p:sp>
      <p:sp>
        <p:nvSpPr>
          <p:cNvPr id="3" name="Content Placeholder 2"/>
          <p:cNvSpPr>
            <a:spLocks noGrp="1"/>
          </p:cNvSpPr>
          <p:nvPr>
            <p:ph idx="1"/>
          </p:nvPr>
        </p:nvSpPr>
        <p:spPr/>
        <p:txBody>
          <a:bodyPr>
            <a:normAutofit fontScale="92500" lnSpcReduction="10000"/>
          </a:bodyPr>
          <a:lstStyle/>
          <a:p>
            <a:pPr algn="just"/>
            <a:r>
              <a:rPr lang="en-US" dirty="0">
                <a:latin typeface="Times New Roman" panose="02020603050405020304" pitchFamily="18" charset="0"/>
                <a:cs typeface="Times New Roman" panose="02020603050405020304" pitchFamily="18" charset="0"/>
              </a:rPr>
              <a:t>Before introduction of a new method into routine </a:t>
            </a:r>
            <a:r>
              <a:rPr lang="en-US" dirty="0" smtClean="0">
                <a:latin typeface="Times New Roman" panose="02020603050405020304" pitchFamily="18" charset="0"/>
                <a:cs typeface="Times New Roman" panose="02020603050405020304" pitchFamily="18" charset="0"/>
              </a:rPr>
              <a:t>use.</a:t>
            </a:r>
          </a:p>
          <a:p>
            <a:pPr algn="just"/>
            <a:endParaRPr lang="en-US"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Whenever </a:t>
            </a:r>
            <a:r>
              <a:rPr lang="en-US" dirty="0">
                <a:latin typeface="Times New Roman" panose="02020603050405020304" pitchFamily="18" charset="0"/>
                <a:cs typeface="Times New Roman" panose="02020603050405020304" pitchFamily="18" charset="0"/>
              </a:rPr>
              <a:t>the conditions change for which a method has been validated, e.g., instrument with different </a:t>
            </a:r>
            <a:r>
              <a:rPr lang="en-US" dirty="0" smtClean="0">
                <a:latin typeface="Times New Roman" panose="02020603050405020304" pitchFamily="18" charset="0"/>
                <a:cs typeface="Times New Roman" panose="02020603050405020304" pitchFamily="18" charset="0"/>
              </a:rPr>
              <a:t>characteristics.</a:t>
            </a:r>
          </a:p>
          <a:p>
            <a:pPr algn="just"/>
            <a:endParaRPr lang="en-US"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Whenever </a:t>
            </a:r>
            <a:r>
              <a:rPr lang="en-US" dirty="0">
                <a:latin typeface="Times New Roman" panose="02020603050405020304" pitchFamily="18" charset="0"/>
                <a:cs typeface="Times New Roman" panose="02020603050405020304" pitchFamily="18" charset="0"/>
              </a:rPr>
              <a:t>the method is changed, and the change is outside the original scope of the method. </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861180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latin typeface="Times New Roman" panose="02020603050405020304" pitchFamily="18" charset="0"/>
                <a:cs typeface="Times New Roman" panose="02020603050405020304" pitchFamily="18" charset="0"/>
              </a:rPr>
              <a:t>Purpose </a:t>
            </a:r>
            <a:r>
              <a:rPr lang="en-US" dirty="0">
                <a:latin typeface="Times New Roman" panose="02020603050405020304" pitchFamily="18" charset="0"/>
                <a:cs typeface="Times New Roman" panose="02020603050405020304" pitchFamily="18" charset="0"/>
              </a:rPr>
              <a:t>of </a:t>
            </a:r>
            <a:r>
              <a:rPr lang="en-US" dirty="0" smtClean="0">
                <a:latin typeface="Times New Roman" panose="02020603050405020304" pitchFamily="18" charset="0"/>
                <a:cs typeface="Times New Roman" panose="02020603050405020304" pitchFamily="18" charset="0"/>
              </a:rPr>
              <a:t>Validation</a:t>
            </a: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fontScale="92500" lnSpcReduction="20000"/>
          </a:bodyPr>
          <a:lstStyle/>
          <a:p>
            <a:pPr algn="just"/>
            <a:r>
              <a:rPr lang="en-US" dirty="0">
                <a:latin typeface="Times New Roman" panose="02020603050405020304" pitchFamily="18" charset="0"/>
                <a:cs typeface="Times New Roman" panose="02020603050405020304" pitchFamily="18" charset="0"/>
              </a:rPr>
              <a:t>To accept an individual sample as a member of a population under study</a:t>
            </a:r>
            <a:r>
              <a:rPr lang="en-US" dirty="0" smtClean="0">
                <a:latin typeface="Times New Roman" panose="02020603050405020304" pitchFamily="18" charset="0"/>
                <a:cs typeface="Times New Roman" panose="02020603050405020304" pitchFamily="18" charset="0"/>
              </a:rPr>
              <a:t>.</a:t>
            </a:r>
          </a:p>
          <a:p>
            <a:pPr marL="0" indent="0" algn="just">
              <a:buNone/>
            </a:pPr>
            <a:r>
              <a:rPr lang="en-US" dirty="0" smtClean="0">
                <a:latin typeface="Times New Roman" panose="02020603050405020304" pitchFamily="18" charset="0"/>
                <a:cs typeface="Times New Roman" panose="02020603050405020304" pitchFamily="18" charset="0"/>
              </a:rPr>
              <a:t> </a:t>
            </a:r>
          </a:p>
          <a:p>
            <a:pPr algn="just"/>
            <a:r>
              <a:rPr lang="en-US" dirty="0" smtClean="0">
                <a:latin typeface="Times New Roman" panose="02020603050405020304" pitchFamily="18" charset="0"/>
                <a:cs typeface="Times New Roman" panose="02020603050405020304" pitchFamily="18" charset="0"/>
              </a:rPr>
              <a:t>To </a:t>
            </a:r>
            <a:r>
              <a:rPr lang="en-US" dirty="0">
                <a:latin typeface="Times New Roman" panose="02020603050405020304" pitchFamily="18" charset="0"/>
                <a:cs typeface="Times New Roman" panose="02020603050405020304" pitchFamily="18" charset="0"/>
              </a:rPr>
              <a:t>admit samples to the measurement process. </a:t>
            </a:r>
            <a:endParaRPr lang="en-US" dirty="0" smtClean="0">
              <a:latin typeface="Times New Roman" panose="02020603050405020304" pitchFamily="18" charset="0"/>
              <a:cs typeface="Times New Roman" panose="02020603050405020304" pitchFamily="18" charset="0"/>
            </a:endParaRPr>
          </a:p>
          <a:p>
            <a:pPr algn="just"/>
            <a:endParaRPr lang="en-US"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To minimize later </a:t>
            </a:r>
            <a:r>
              <a:rPr lang="en-US" dirty="0">
                <a:latin typeface="Times New Roman" panose="02020603050405020304" pitchFamily="18" charset="0"/>
                <a:cs typeface="Times New Roman" panose="02020603050405020304" pitchFamily="18" charset="0"/>
              </a:rPr>
              <a:t>questions on sample authenticity. </a:t>
            </a:r>
            <a:endParaRPr lang="en-US" dirty="0" smtClean="0">
              <a:latin typeface="Times New Roman" panose="02020603050405020304" pitchFamily="18" charset="0"/>
              <a:cs typeface="Times New Roman" panose="02020603050405020304" pitchFamily="18" charset="0"/>
            </a:endParaRPr>
          </a:p>
          <a:p>
            <a:pPr algn="just"/>
            <a:endParaRPr lang="en-US"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To </a:t>
            </a:r>
            <a:r>
              <a:rPr lang="en-US" dirty="0">
                <a:latin typeface="Times New Roman" panose="02020603050405020304" pitchFamily="18" charset="0"/>
                <a:cs typeface="Times New Roman" panose="02020603050405020304" pitchFamily="18" charset="0"/>
              </a:rPr>
              <a:t>provide an opportunity for resampling when needed. </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568598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782"/>
            <a:ext cx="8229600" cy="1143000"/>
          </a:xfrm>
        </p:spPr>
        <p:txBody>
          <a:bodyPr>
            <a:normAutofit/>
          </a:bodyPr>
          <a:lstStyle/>
          <a:p>
            <a:r>
              <a:rPr lang="en-US" sz="4000" dirty="0">
                <a:latin typeface="Times New Roman" panose="02020603050405020304" pitchFamily="18" charset="0"/>
                <a:cs typeface="Times New Roman" panose="02020603050405020304" pitchFamily="18" charset="0"/>
              </a:rPr>
              <a:t>Advantages of </a:t>
            </a:r>
            <a:r>
              <a:rPr lang="en-US" sz="4000" dirty="0" smtClean="0">
                <a:latin typeface="Times New Roman" panose="02020603050405020304" pitchFamily="18" charset="0"/>
                <a:cs typeface="Times New Roman" panose="02020603050405020304" pitchFamily="18" charset="0"/>
              </a:rPr>
              <a:t>validation</a:t>
            </a:r>
            <a:endParaRPr lang="en-IN" sz="40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1122218"/>
            <a:ext cx="8229600" cy="5430982"/>
          </a:xfrm>
        </p:spPr>
        <p:txBody>
          <a:bodyPr>
            <a:normAutofit fontScale="62500" lnSpcReduction="20000"/>
          </a:bodyPr>
          <a:lstStyle/>
          <a:p>
            <a:pPr algn="just"/>
            <a:r>
              <a:rPr lang="en-US" dirty="0" smtClean="0">
                <a:latin typeface="Times New Roman" panose="02020603050405020304" pitchFamily="18" charset="0"/>
                <a:cs typeface="Times New Roman" panose="02020603050405020304" pitchFamily="18" charset="0"/>
              </a:rPr>
              <a:t>During </a:t>
            </a:r>
            <a:r>
              <a:rPr lang="en-US" dirty="0">
                <a:latin typeface="Times New Roman" panose="02020603050405020304" pitchFamily="18" charset="0"/>
                <a:cs typeface="Times New Roman" panose="02020603050405020304" pitchFamily="18" charset="0"/>
              </a:rPr>
              <a:t>the process the knowledge of process </a:t>
            </a:r>
            <a:r>
              <a:rPr lang="en-US" dirty="0" smtClean="0">
                <a:latin typeface="Times New Roman" panose="02020603050405020304" pitchFamily="18" charset="0"/>
                <a:cs typeface="Times New Roman" panose="02020603050405020304" pitchFamily="18" charset="0"/>
              </a:rPr>
              <a:t>increases.</a:t>
            </a:r>
          </a:p>
          <a:p>
            <a:pPr marL="0" indent="0" algn="just">
              <a:buNone/>
            </a:pPr>
            <a:r>
              <a:rPr lang="en-US" dirty="0" smtClean="0">
                <a:latin typeface="Times New Roman" panose="02020603050405020304" pitchFamily="18" charset="0"/>
                <a:cs typeface="Times New Roman" panose="02020603050405020304" pitchFamily="18" charset="0"/>
              </a:rPr>
              <a:t> </a:t>
            </a:r>
          </a:p>
          <a:p>
            <a:pPr algn="just"/>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Assures the repeatability of the </a:t>
            </a:r>
            <a:r>
              <a:rPr lang="en-US" dirty="0" smtClean="0">
                <a:latin typeface="Times New Roman" panose="02020603050405020304" pitchFamily="18" charset="0"/>
                <a:cs typeface="Times New Roman" panose="02020603050405020304" pitchFamily="18" charset="0"/>
              </a:rPr>
              <a:t>process.</a:t>
            </a:r>
          </a:p>
          <a:p>
            <a:pPr algn="just"/>
            <a:endParaRPr lang="en-US"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Assures </a:t>
            </a:r>
            <a:r>
              <a:rPr lang="en-US" dirty="0">
                <a:latin typeface="Times New Roman" panose="02020603050405020304" pitchFamily="18" charset="0"/>
                <a:cs typeface="Times New Roman" panose="02020603050405020304" pitchFamily="18" charset="0"/>
              </a:rPr>
              <a:t>the fluency of </a:t>
            </a:r>
            <a:r>
              <a:rPr lang="en-US" dirty="0" smtClean="0">
                <a:latin typeface="Times New Roman" panose="02020603050405020304" pitchFamily="18" charset="0"/>
                <a:cs typeface="Times New Roman" panose="02020603050405020304" pitchFamily="18" charset="0"/>
              </a:rPr>
              <a:t>production.</a:t>
            </a:r>
          </a:p>
          <a:p>
            <a:pPr algn="just"/>
            <a:endParaRPr lang="en-US" dirty="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Assures </a:t>
            </a:r>
            <a:r>
              <a:rPr lang="en-US" dirty="0">
                <a:latin typeface="Times New Roman" panose="02020603050405020304" pitchFamily="18" charset="0"/>
                <a:cs typeface="Times New Roman" panose="02020603050405020304" pitchFamily="18" charset="0"/>
              </a:rPr>
              <a:t>that the product is continuously according to the marketing </a:t>
            </a:r>
            <a:r>
              <a:rPr lang="en-US" dirty="0" smtClean="0">
                <a:latin typeface="Times New Roman" panose="02020603050405020304" pitchFamily="18" charset="0"/>
                <a:cs typeface="Times New Roman" panose="02020603050405020304" pitchFamily="18" charset="0"/>
              </a:rPr>
              <a:t>authorization. </a:t>
            </a:r>
          </a:p>
          <a:p>
            <a:pPr algn="just"/>
            <a:endParaRPr lang="en-US" dirty="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Decreases </a:t>
            </a:r>
            <a:r>
              <a:rPr lang="en-US" dirty="0">
                <a:latin typeface="Times New Roman" panose="02020603050405020304" pitchFamily="18" charset="0"/>
                <a:cs typeface="Times New Roman" panose="02020603050405020304" pitchFamily="18" charset="0"/>
              </a:rPr>
              <a:t>the risk of the manufacturing </a:t>
            </a:r>
            <a:r>
              <a:rPr lang="en-US" dirty="0" smtClean="0">
                <a:latin typeface="Times New Roman" panose="02020603050405020304" pitchFamily="18" charset="0"/>
                <a:cs typeface="Times New Roman" panose="02020603050405020304" pitchFamily="18" charset="0"/>
              </a:rPr>
              <a:t>problems.</a:t>
            </a:r>
          </a:p>
          <a:p>
            <a:pPr algn="just"/>
            <a:endParaRPr lang="en-US"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Decreases </a:t>
            </a:r>
            <a:r>
              <a:rPr lang="en-US" dirty="0">
                <a:latin typeface="Times New Roman" panose="02020603050405020304" pitchFamily="18" charset="0"/>
                <a:cs typeface="Times New Roman" panose="02020603050405020304" pitchFamily="18" charset="0"/>
              </a:rPr>
              <a:t>the expenses caused by the failures in </a:t>
            </a:r>
            <a:r>
              <a:rPr lang="en-US" dirty="0" smtClean="0">
                <a:latin typeface="Times New Roman" panose="02020603050405020304" pitchFamily="18" charset="0"/>
                <a:cs typeface="Times New Roman" panose="02020603050405020304" pitchFamily="18" charset="0"/>
              </a:rPr>
              <a:t>production. </a:t>
            </a:r>
          </a:p>
          <a:p>
            <a:pPr algn="just"/>
            <a:endParaRPr lang="en-US" dirty="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Decreases </a:t>
            </a:r>
            <a:r>
              <a:rPr lang="en-US" dirty="0">
                <a:latin typeface="Times New Roman" panose="02020603050405020304" pitchFamily="18" charset="0"/>
                <a:cs typeface="Times New Roman" panose="02020603050405020304" pitchFamily="18" charset="0"/>
              </a:rPr>
              <a:t>the risks of failing in </a:t>
            </a:r>
            <a:r>
              <a:rPr lang="en-US" dirty="0" smtClean="0">
                <a:latin typeface="Times New Roman" panose="02020603050405020304" pitchFamily="18" charset="0"/>
                <a:cs typeface="Times New Roman" panose="02020603050405020304" pitchFamily="18" charset="0"/>
              </a:rPr>
              <a:t>GMP. </a:t>
            </a:r>
          </a:p>
          <a:p>
            <a:pPr algn="just"/>
            <a:endParaRPr lang="en-US"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Decreases </a:t>
            </a:r>
            <a:r>
              <a:rPr lang="en-US" dirty="0">
                <a:latin typeface="Times New Roman" panose="02020603050405020304" pitchFamily="18" charset="0"/>
                <a:cs typeface="Times New Roman" panose="02020603050405020304" pitchFamily="18" charset="0"/>
              </a:rPr>
              <a:t>the expenses of the every day production even though the validation itself will create </a:t>
            </a:r>
            <a:r>
              <a:rPr lang="en-US" dirty="0" smtClean="0">
                <a:latin typeface="Times New Roman" panose="02020603050405020304" pitchFamily="18" charset="0"/>
                <a:cs typeface="Times New Roman" panose="02020603050405020304" pitchFamily="18" charset="0"/>
              </a:rPr>
              <a:t>expenses.</a:t>
            </a:r>
            <a:r>
              <a:rPr lang="en-US" dirty="0">
                <a:latin typeface="Times New Roman" panose="02020603050405020304" pitchFamily="18" charset="0"/>
                <a:cs typeface="Times New Roman" panose="02020603050405020304" pitchFamily="18" charset="0"/>
              </a:rPr>
              <a:t> </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338811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latin typeface="Times New Roman" panose="02020603050405020304" pitchFamily="18" charset="0"/>
                <a:cs typeface="Times New Roman" panose="02020603050405020304" pitchFamily="18" charset="0"/>
              </a:rPr>
              <a:t>Scope of </a:t>
            </a:r>
            <a:r>
              <a:rPr lang="en-US" sz="4000" dirty="0" smtClean="0">
                <a:latin typeface="Times New Roman" panose="02020603050405020304" pitchFamily="18" charset="0"/>
                <a:cs typeface="Times New Roman" panose="02020603050405020304" pitchFamily="18" charset="0"/>
              </a:rPr>
              <a:t>validation</a:t>
            </a:r>
            <a:endParaRPr lang="en-IN" sz="40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fontScale="77500" lnSpcReduction="20000"/>
          </a:bodyPr>
          <a:lstStyle/>
          <a:p>
            <a:pPr algn="just"/>
            <a:r>
              <a:rPr lang="en-US" sz="2800" dirty="0">
                <a:latin typeface="Times New Roman" panose="02020603050405020304" pitchFamily="18" charset="0"/>
                <a:cs typeface="Times New Roman" panose="02020603050405020304" pitchFamily="18" charset="0"/>
              </a:rPr>
              <a:t>Validation requires an appropriate and sufficient infrastructure including: - </a:t>
            </a:r>
            <a:endParaRPr lang="en-US" sz="2800" dirty="0" smtClean="0">
              <a:latin typeface="Times New Roman" panose="02020603050405020304" pitchFamily="18" charset="0"/>
              <a:cs typeface="Times New Roman" panose="02020603050405020304" pitchFamily="18" charset="0"/>
            </a:endParaRPr>
          </a:p>
          <a:p>
            <a:pPr algn="just"/>
            <a:endParaRPr lang="en-US" sz="2800" dirty="0" smtClean="0">
              <a:latin typeface="Times New Roman" panose="02020603050405020304" pitchFamily="18" charset="0"/>
              <a:cs typeface="Times New Roman" panose="02020603050405020304" pitchFamily="18" charset="0"/>
            </a:endParaRPr>
          </a:p>
          <a:p>
            <a:pPr algn="just"/>
            <a:r>
              <a:rPr lang="en-US" sz="2800" dirty="0" smtClean="0">
                <a:latin typeface="Times New Roman" panose="02020603050405020304" pitchFamily="18" charset="0"/>
                <a:cs typeface="Times New Roman" panose="02020603050405020304" pitchFamily="18" charset="0"/>
              </a:rPr>
              <a:t>organization</a:t>
            </a:r>
            <a:r>
              <a:rPr lang="en-US" sz="2800" dirty="0">
                <a:latin typeface="Times New Roman" panose="02020603050405020304" pitchFamily="18" charset="0"/>
                <a:cs typeface="Times New Roman" panose="02020603050405020304" pitchFamily="18" charset="0"/>
              </a:rPr>
              <a:t>, documentation, personnel and </a:t>
            </a:r>
            <a:r>
              <a:rPr lang="en-US" sz="2800" dirty="0" smtClean="0">
                <a:latin typeface="Times New Roman" panose="02020603050405020304" pitchFamily="18" charset="0"/>
                <a:cs typeface="Times New Roman" panose="02020603050405020304" pitchFamily="18" charset="0"/>
              </a:rPr>
              <a:t>finances.</a:t>
            </a:r>
          </a:p>
          <a:p>
            <a:pPr algn="just"/>
            <a:endParaRPr lang="en-US" sz="2800" dirty="0" smtClean="0">
              <a:latin typeface="Times New Roman" panose="02020603050405020304" pitchFamily="18" charset="0"/>
              <a:cs typeface="Times New Roman" panose="02020603050405020304" pitchFamily="18" charset="0"/>
            </a:endParaRPr>
          </a:p>
          <a:p>
            <a:pPr algn="just"/>
            <a:r>
              <a:rPr lang="en-US" sz="2800" dirty="0" smtClean="0">
                <a:latin typeface="Times New Roman" panose="02020603050405020304" pitchFamily="18" charset="0"/>
                <a:cs typeface="Times New Roman" panose="02020603050405020304" pitchFamily="18" charset="0"/>
              </a:rPr>
              <a:t>Involvement </a:t>
            </a:r>
            <a:r>
              <a:rPr lang="en-US" sz="2800" dirty="0">
                <a:latin typeface="Times New Roman" panose="02020603050405020304" pitchFamily="18" charset="0"/>
                <a:cs typeface="Times New Roman" panose="02020603050405020304" pitchFamily="18" charset="0"/>
              </a:rPr>
              <a:t>of management and quality assurance </a:t>
            </a:r>
            <a:r>
              <a:rPr lang="en-US" sz="2800" dirty="0" smtClean="0">
                <a:latin typeface="Times New Roman" panose="02020603050405020304" pitchFamily="18" charset="0"/>
                <a:cs typeface="Times New Roman" panose="02020603050405020304" pitchFamily="18" charset="0"/>
              </a:rPr>
              <a:t>personnel.</a:t>
            </a:r>
          </a:p>
          <a:p>
            <a:pPr algn="just"/>
            <a:endParaRPr lang="en-US" sz="2800" dirty="0" smtClean="0">
              <a:latin typeface="Times New Roman" panose="02020603050405020304" pitchFamily="18" charset="0"/>
              <a:cs typeface="Times New Roman" panose="02020603050405020304" pitchFamily="18" charset="0"/>
            </a:endParaRPr>
          </a:p>
          <a:p>
            <a:pPr algn="just"/>
            <a:r>
              <a:rPr lang="en-US" sz="2800" dirty="0" smtClean="0">
                <a:latin typeface="Times New Roman" panose="02020603050405020304" pitchFamily="18" charset="0"/>
                <a:cs typeface="Times New Roman" panose="02020603050405020304" pitchFamily="18" charset="0"/>
              </a:rPr>
              <a:t>Personnel </a:t>
            </a:r>
            <a:r>
              <a:rPr lang="en-US" sz="2800" dirty="0">
                <a:latin typeface="Times New Roman" panose="02020603050405020304" pitchFamily="18" charset="0"/>
                <a:cs typeface="Times New Roman" panose="02020603050405020304" pitchFamily="18" charset="0"/>
              </a:rPr>
              <a:t>with appropriate qualifications and </a:t>
            </a:r>
            <a:r>
              <a:rPr lang="en-US" sz="2800" dirty="0" smtClean="0">
                <a:latin typeface="Times New Roman" panose="02020603050405020304" pitchFamily="18" charset="0"/>
                <a:cs typeface="Times New Roman" panose="02020603050405020304" pitchFamily="18" charset="0"/>
              </a:rPr>
              <a:t>experience.</a:t>
            </a:r>
          </a:p>
          <a:p>
            <a:pPr algn="just"/>
            <a:endParaRPr lang="en-US" sz="2800" dirty="0" smtClean="0">
              <a:latin typeface="Times New Roman" panose="02020603050405020304" pitchFamily="18" charset="0"/>
              <a:cs typeface="Times New Roman" panose="02020603050405020304" pitchFamily="18" charset="0"/>
            </a:endParaRPr>
          </a:p>
          <a:p>
            <a:pPr algn="just"/>
            <a:r>
              <a:rPr lang="en-US" sz="2800" dirty="0" smtClean="0">
                <a:latin typeface="Times New Roman" panose="02020603050405020304" pitchFamily="18" charset="0"/>
                <a:cs typeface="Times New Roman" panose="02020603050405020304" pitchFamily="18" charset="0"/>
              </a:rPr>
              <a:t>Extensive </a:t>
            </a:r>
            <a:r>
              <a:rPr lang="en-US" sz="2800" dirty="0">
                <a:latin typeface="Times New Roman" panose="02020603050405020304" pitchFamily="18" charset="0"/>
                <a:cs typeface="Times New Roman" panose="02020603050405020304" pitchFamily="18" charset="0"/>
              </a:rPr>
              <a:t>preparation and planning before validation is </a:t>
            </a:r>
            <a:r>
              <a:rPr lang="en-US" sz="2800" dirty="0" smtClean="0">
                <a:latin typeface="Times New Roman" panose="02020603050405020304" pitchFamily="18" charset="0"/>
                <a:cs typeface="Times New Roman" panose="02020603050405020304" pitchFamily="18" charset="0"/>
              </a:rPr>
              <a:t>performed.</a:t>
            </a:r>
          </a:p>
          <a:p>
            <a:pPr algn="just"/>
            <a:endParaRPr lang="en-US" sz="2800" dirty="0" smtClean="0">
              <a:latin typeface="Times New Roman" panose="02020603050405020304" pitchFamily="18" charset="0"/>
              <a:cs typeface="Times New Roman" panose="02020603050405020304" pitchFamily="18" charset="0"/>
            </a:endParaRPr>
          </a:p>
          <a:p>
            <a:pPr algn="just"/>
            <a:r>
              <a:rPr lang="en-US" sz="2800" dirty="0" smtClean="0">
                <a:latin typeface="Times New Roman" panose="02020603050405020304" pitchFamily="18" charset="0"/>
                <a:cs typeface="Times New Roman" panose="02020603050405020304" pitchFamily="18" charset="0"/>
              </a:rPr>
              <a:t>A </a:t>
            </a:r>
            <a:r>
              <a:rPr lang="en-US" sz="2800" dirty="0">
                <a:latin typeface="Times New Roman" panose="02020603050405020304" pitchFamily="18" charset="0"/>
                <a:cs typeface="Times New Roman" panose="02020603050405020304" pitchFamily="18" charset="0"/>
              </a:rPr>
              <a:t>specific </a:t>
            </a:r>
            <a:r>
              <a:rPr lang="en-US" sz="2800" dirty="0" smtClean="0">
                <a:latin typeface="Times New Roman" panose="02020603050405020304" pitchFamily="18" charset="0"/>
                <a:cs typeface="Times New Roman" panose="02020603050405020304" pitchFamily="18" charset="0"/>
              </a:rPr>
              <a:t>programmed </a:t>
            </a:r>
            <a:r>
              <a:rPr lang="en-US" sz="2800" dirty="0">
                <a:latin typeface="Times New Roman" panose="02020603050405020304" pitchFamily="18" charset="0"/>
                <a:cs typeface="Times New Roman" panose="02020603050405020304" pitchFamily="18" charset="0"/>
              </a:rPr>
              <a:t>for validation activities in </a:t>
            </a:r>
            <a:r>
              <a:rPr lang="en-US" sz="2800" dirty="0" smtClean="0">
                <a:latin typeface="Times New Roman" panose="02020603050405020304" pitchFamily="18" charset="0"/>
                <a:cs typeface="Times New Roman" panose="02020603050405020304" pitchFamily="18" charset="0"/>
              </a:rPr>
              <a:t>place.</a:t>
            </a:r>
            <a:endParaRPr lang="en-IN"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54633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81000"/>
            <a:ext cx="8382000" cy="6477000"/>
          </a:xfrm>
        </p:spPr>
        <p:txBody>
          <a:bodyPr>
            <a:normAutofit fontScale="62500" lnSpcReduction="20000"/>
          </a:bodyPr>
          <a:lstStyle/>
          <a:p>
            <a:pPr algn="just"/>
            <a:r>
              <a:rPr lang="en-US" dirty="0" smtClean="0">
                <a:latin typeface="Times New Roman" panose="02020603050405020304" pitchFamily="18" charset="0"/>
                <a:cs typeface="Times New Roman" panose="02020603050405020304" pitchFamily="18" charset="0"/>
              </a:rPr>
              <a:t>Validation </a:t>
            </a:r>
            <a:r>
              <a:rPr lang="en-US" dirty="0">
                <a:latin typeface="Times New Roman" panose="02020603050405020304" pitchFamily="18" charset="0"/>
                <a:cs typeface="Times New Roman" panose="02020603050405020304" pitchFamily="18" charset="0"/>
              </a:rPr>
              <a:t>done in a structured way according to documentation including procedures and </a:t>
            </a:r>
            <a:r>
              <a:rPr lang="en-US" dirty="0" smtClean="0">
                <a:latin typeface="Times New Roman" panose="02020603050405020304" pitchFamily="18" charset="0"/>
                <a:cs typeface="Times New Roman" panose="02020603050405020304" pitchFamily="18" charset="0"/>
              </a:rPr>
              <a:t>protocols.</a:t>
            </a:r>
          </a:p>
          <a:p>
            <a:pPr algn="just"/>
            <a:r>
              <a:rPr lang="en-US" dirty="0" smtClean="0">
                <a:latin typeface="Times New Roman" panose="02020603050405020304" pitchFamily="18" charset="0"/>
                <a:cs typeface="Times New Roman" panose="02020603050405020304" pitchFamily="18" charset="0"/>
              </a:rPr>
              <a:t>Validation </a:t>
            </a:r>
            <a:r>
              <a:rPr lang="en-US" dirty="0">
                <a:latin typeface="Times New Roman" panose="02020603050405020304" pitchFamily="18" charset="0"/>
                <a:cs typeface="Times New Roman" panose="02020603050405020304" pitchFamily="18" charset="0"/>
              </a:rPr>
              <a:t>should be performed: </a:t>
            </a:r>
          </a:p>
          <a:p>
            <a:pPr algn="just"/>
            <a:r>
              <a:rPr lang="en-US" dirty="0" smtClean="0">
                <a:latin typeface="Times New Roman" panose="02020603050405020304" pitchFamily="18" charset="0"/>
                <a:cs typeface="Times New Roman" panose="02020603050405020304" pitchFamily="18" charset="0"/>
              </a:rPr>
              <a:t>for </a:t>
            </a:r>
            <a:r>
              <a:rPr lang="en-US" dirty="0">
                <a:latin typeface="Times New Roman" panose="02020603050405020304" pitchFamily="18" charset="0"/>
                <a:cs typeface="Times New Roman" panose="02020603050405020304" pitchFamily="18" charset="0"/>
              </a:rPr>
              <a:t>new premises, equipment, utilities and systems, and processes and </a:t>
            </a:r>
            <a:r>
              <a:rPr lang="en-US" dirty="0" smtClean="0">
                <a:latin typeface="Times New Roman" panose="02020603050405020304" pitchFamily="18" charset="0"/>
                <a:cs typeface="Times New Roman" panose="02020603050405020304" pitchFamily="18" charset="0"/>
              </a:rPr>
              <a:t>procedures;</a:t>
            </a:r>
          </a:p>
          <a:p>
            <a:pPr algn="just"/>
            <a:r>
              <a:rPr lang="en-US" dirty="0" smtClean="0">
                <a:latin typeface="Times New Roman" panose="02020603050405020304" pitchFamily="18" charset="0"/>
                <a:cs typeface="Times New Roman" panose="02020603050405020304" pitchFamily="18" charset="0"/>
              </a:rPr>
              <a:t>at </a:t>
            </a:r>
            <a:r>
              <a:rPr lang="en-US" dirty="0">
                <a:latin typeface="Times New Roman" panose="02020603050405020304" pitchFamily="18" charset="0"/>
                <a:cs typeface="Times New Roman" panose="02020603050405020304" pitchFamily="18" charset="0"/>
              </a:rPr>
              <a:t>periodic intervals; </a:t>
            </a:r>
            <a:r>
              <a:rPr lang="en-US" dirty="0" smtClean="0">
                <a:latin typeface="Times New Roman" panose="02020603050405020304" pitchFamily="18" charset="0"/>
                <a:cs typeface="Times New Roman" panose="02020603050405020304" pitchFamily="18" charset="0"/>
              </a:rPr>
              <a:t>and</a:t>
            </a:r>
          </a:p>
          <a:p>
            <a:pPr algn="just"/>
            <a:r>
              <a:rPr lang="en-US" dirty="0" smtClean="0">
                <a:latin typeface="Times New Roman" panose="02020603050405020304" pitchFamily="18" charset="0"/>
                <a:cs typeface="Times New Roman" panose="02020603050405020304" pitchFamily="18" charset="0"/>
              </a:rPr>
              <a:t>when </a:t>
            </a:r>
            <a:r>
              <a:rPr lang="en-US" dirty="0">
                <a:latin typeface="Times New Roman" panose="02020603050405020304" pitchFamily="18" charset="0"/>
                <a:cs typeface="Times New Roman" panose="02020603050405020304" pitchFamily="18" charset="0"/>
              </a:rPr>
              <a:t>major changes have been </a:t>
            </a:r>
            <a:r>
              <a:rPr lang="en-US" dirty="0" smtClean="0">
                <a:latin typeface="Times New Roman" panose="02020603050405020304" pitchFamily="18" charset="0"/>
                <a:cs typeface="Times New Roman" panose="02020603050405020304" pitchFamily="18" charset="0"/>
              </a:rPr>
              <a:t>made.</a:t>
            </a:r>
          </a:p>
          <a:p>
            <a:pPr algn="just"/>
            <a:r>
              <a:rPr lang="en-US" dirty="0" smtClean="0">
                <a:latin typeface="Times New Roman" panose="02020603050405020304" pitchFamily="18" charset="0"/>
                <a:cs typeface="Times New Roman" panose="02020603050405020304" pitchFamily="18" charset="0"/>
              </a:rPr>
              <a:t>Validation </a:t>
            </a:r>
            <a:r>
              <a:rPr lang="en-US" dirty="0">
                <a:latin typeface="Times New Roman" panose="02020603050405020304" pitchFamily="18" charset="0"/>
                <a:cs typeface="Times New Roman" panose="02020603050405020304" pitchFamily="18" charset="0"/>
              </a:rPr>
              <a:t>in accordance with written protocols</a:t>
            </a:r>
            <a:r>
              <a:rPr lang="en-US"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A </a:t>
            </a:r>
            <a:r>
              <a:rPr lang="en-US" dirty="0">
                <a:latin typeface="Times New Roman" panose="02020603050405020304" pitchFamily="18" charset="0"/>
                <a:cs typeface="Times New Roman" panose="02020603050405020304" pitchFamily="18" charset="0"/>
              </a:rPr>
              <a:t>written report on the outcome to be </a:t>
            </a:r>
            <a:r>
              <a:rPr lang="en-US" dirty="0" smtClean="0">
                <a:latin typeface="Times New Roman" panose="02020603050405020304" pitchFamily="18" charset="0"/>
                <a:cs typeface="Times New Roman" panose="02020603050405020304" pitchFamily="18" charset="0"/>
              </a:rPr>
              <a:t>produced.</a:t>
            </a:r>
          </a:p>
          <a:p>
            <a:pPr algn="just"/>
            <a:r>
              <a:rPr lang="en-US" dirty="0" smtClean="0">
                <a:latin typeface="Times New Roman" panose="02020603050405020304" pitchFamily="18" charset="0"/>
                <a:cs typeface="Times New Roman" panose="02020603050405020304" pitchFamily="18" charset="0"/>
              </a:rPr>
              <a:t>Validation </a:t>
            </a:r>
            <a:r>
              <a:rPr lang="en-US" dirty="0">
                <a:latin typeface="Times New Roman" panose="02020603050405020304" pitchFamily="18" charset="0"/>
                <a:cs typeface="Times New Roman" panose="02020603050405020304" pitchFamily="18" charset="0"/>
              </a:rPr>
              <a:t>over a period of time, </a:t>
            </a:r>
            <a:r>
              <a:rPr lang="en-US" dirty="0" smtClean="0">
                <a:latin typeface="Times New Roman" panose="02020603050405020304" pitchFamily="18" charset="0"/>
                <a:cs typeface="Times New Roman" panose="02020603050405020304" pitchFamily="18" charset="0"/>
              </a:rPr>
              <a:t>e.g.</a:t>
            </a:r>
          </a:p>
          <a:p>
            <a:pPr algn="just"/>
            <a:r>
              <a:rPr lang="en-US" dirty="0" smtClean="0">
                <a:latin typeface="Times New Roman" panose="02020603050405020304" pitchFamily="18" charset="0"/>
                <a:cs typeface="Times New Roman" panose="02020603050405020304" pitchFamily="18" charset="0"/>
              </a:rPr>
              <a:t>at </a:t>
            </a:r>
            <a:r>
              <a:rPr lang="en-US" dirty="0">
                <a:latin typeface="Times New Roman" panose="02020603050405020304" pitchFamily="18" charset="0"/>
                <a:cs typeface="Times New Roman" panose="02020603050405020304" pitchFamily="18" charset="0"/>
              </a:rPr>
              <a:t>least three consecutive batches (full production scale) to demonstrate consistency. (Worst case situations should be considered</a:t>
            </a:r>
            <a:r>
              <a:rPr lang="en-US" dirty="0" smtClean="0">
                <a:latin typeface="Times New Roman" panose="02020603050405020304" pitchFamily="18" charset="0"/>
                <a:cs typeface="Times New Roman" panose="02020603050405020304" pitchFamily="18" charset="0"/>
              </a:rPr>
              <a:t>.)</a:t>
            </a:r>
          </a:p>
          <a:p>
            <a:pPr algn="just"/>
            <a:r>
              <a:rPr lang="en-US" dirty="0" smtClean="0">
                <a:latin typeface="Times New Roman" panose="02020603050405020304" pitchFamily="18" charset="0"/>
                <a:cs typeface="Times New Roman" panose="02020603050405020304" pitchFamily="18" charset="0"/>
              </a:rPr>
              <a:t>Demonstrate </a:t>
            </a:r>
            <a:r>
              <a:rPr lang="en-US" dirty="0">
                <a:latin typeface="Times New Roman" panose="02020603050405020304" pitchFamily="18" charset="0"/>
                <a:cs typeface="Times New Roman" panose="02020603050405020304" pitchFamily="18" charset="0"/>
              </a:rPr>
              <a:t>suitability for new manufacturing formula or </a:t>
            </a:r>
            <a:r>
              <a:rPr lang="en-US" dirty="0" smtClean="0">
                <a:latin typeface="Times New Roman" panose="02020603050405020304" pitchFamily="18" charset="0"/>
                <a:cs typeface="Times New Roman" panose="02020603050405020304" pitchFamily="18" charset="0"/>
              </a:rPr>
              <a:t>method.</a:t>
            </a:r>
            <a:endParaRPr lang="en-US" dirty="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Process</a:t>
            </a:r>
            <a:r>
              <a:rPr lang="en-US" dirty="0">
                <a:latin typeface="Times New Roman" panose="02020603050405020304" pitchFamily="18" charset="0"/>
                <a:cs typeface="Times New Roman" panose="02020603050405020304" pitchFamily="18" charset="0"/>
              </a:rPr>
              <a:t>, materials and equipment to prove consistent yield of a product of the required </a:t>
            </a:r>
            <a:r>
              <a:rPr lang="en-US" dirty="0" smtClean="0">
                <a:latin typeface="Times New Roman" panose="02020603050405020304" pitchFamily="18" charset="0"/>
                <a:cs typeface="Times New Roman" panose="02020603050405020304" pitchFamily="18" charset="0"/>
              </a:rPr>
              <a:t>quality.</a:t>
            </a:r>
          </a:p>
          <a:p>
            <a:pPr algn="just"/>
            <a:r>
              <a:rPr lang="en-US" dirty="0" smtClean="0">
                <a:latin typeface="Times New Roman" panose="02020603050405020304" pitchFamily="18" charset="0"/>
                <a:cs typeface="Times New Roman" panose="02020603050405020304" pitchFamily="18" charset="0"/>
              </a:rPr>
              <a:t>Manufacturers </a:t>
            </a:r>
            <a:r>
              <a:rPr lang="en-US" dirty="0">
                <a:latin typeface="Times New Roman" panose="02020603050405020304" pitchFamily="18" charset="0"/>
                <a:cs typeface="Times New Roman" panose="02020603050405020304" pitchFamily="18" charset="0"/>
              </a:rPr>
              <a:t>to identify what validation work is </a:t>
            </a:r>
            <a:r>
              <a:rPr lang="en-US" dirty="0" smtClean="0">
                <a:latin typeface="Times New Roman" panose="02020603050405020304" pitchFamily="18" charset="0"/>
                <a:cs typeface="Times New Roman" panose="02020603050405020304" pitchFamily="18" charset="0"/>
              </a:rPr>
              <a:t>needed.</a:t>
            </a:r>
          </a:p>
          <a:p>
            <a:pPr algn="just"/>
            <a:r>
              <a:rPr lang="en-US" dirty="0" smtClean="0">
                <a:latin typeface="Times New Roman" panose="02020603050405020304" pitchFamily="18" charset="0"/>
                <a:cs typeface="Times New Roman" panose="02020603050405020304" pitchFamily="18" charset="0"/>
              </a:rPr>
              <a:t>Significant </a:t>
            </a:r>
            <a:r>
              <a:rPr lang="en-US" dirty="0">
                <a:latin typeface="Times New Roman" panose="02020603050405020304" pitchFamily="18" charset="0"/>
                <a:cs typeface="Times New Roman" panose="02020603050405020304" pitchFamily="18" charset="0"/>
              </a:rPr>
              <a:t>changes (facilities, equipment, processes) - should be </a:t>
            </a:r>
            <a:r>
              <a:rPr lang="en-US" dirty="0" smtClean="0">
                <a:latin typeface="Times New Roman" panose="02020603050405020304" pitchFamily="18" charset="0"/>
                <a:cs typeface="Times New Roman" panose="02020603050405020304" pitchFamily="18" charset="0"/>
              </a:rPr>
              <a:t>validated</a:t>
            </a:r>
          </a:p>
          <a:p>
            <a:pPr algn="just"/>
            <a:r>
              <a:rPr lang="en-US" dirty="0" smtClean="0">
                <a:latin typeface="Times New Roman" panose="02020603050405020304" pitchFamily="18" charset="0"/>
                <a:cs typeface="Times New Roman" panose="02020603050405020304" pitchFamily="18" charset="0"/>
              </a:rPr>
              <a:t>Risk </a:t>
            </a:r>
            <a:r>
              <a:rPr lang="en-US" dirty="0">
                <a:latin typeface="Times New Roman" panose="02020603050405020304" pitchFamily="18" charset="0"/>
                <a:cs typeface="Times New Roman" panose="02020603050405020304" pitchFamily="18" charset="0"/>
              </a:rPr>
              <a:t>assessment approach used to determine the scope and extent of validation </a:t>
            </a:r>
            <a:r>
              <a:rPr lang="en-US" dirty="0" smtClean="0">
                <a:latin typeface="Times New Roman" panose="02020603050405020304" pitchFamily="18" charset="0"/>
                <a:cs typeface="Times New Roman" panose="02020603050405020304" pitchFamily="18" charset="0"/>
              </a:rPr>
              <a:t>needed.</a:t>
            </a:r>
            <a:endParaRPr lang="en-US" dirty="0">
              <a:latin typeface="Times New Roman" panose="02020603050405020304" pitchFamily="18" charset="0"/>
              <a:cs typeface="Times New Roman" panose="02020603050405020304" pitchFamily="18" charset="0"/>
            </a:endParaRPr>
          </a:p>
          <a:p>
            <a:endParaRPr lang="en-IN" dirty="0"/>
          </a:p>
        </p:txBody>
      </p:sp>
    </p:spTree>
    <p:extLst>
      <p:ext uri="{BB962C8B-B14F-4D97-AF65-F5344CB8AC3E}">
        <p14:creationId xmlns:p14="http://schemas.microsoft.com/office/powerpoint/2010/main" val="13930029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normAutofit fontScale="90000"/>
          </a:bodyPr>
          <a:lstStyle/>
          <a:p>
            <a:r>
              <a:rPr lang="en-GB" sz="2400" b="1" dirty="0" smtClean="0">
                <a:latin typeface="Times New Roman" pitchFamily="18" charset="0"/>
                <a:cs typeface="Times New Roman" pitchFamily="18" charset="0"/>
              </a:rPr>
              <a:t>QUALITY  ASSURANCE </a:t>
            </a:r>
            <a:r>
              <a:rPr lang="en-GB" sz="2400" dirty="0" smtClean="0">
                <a:latin typeface="Times New Roman" pitchFamily="18" charset="0"/>
                <a:cs typeface="Times New Roman" pitchFamily="18" charset="0"/>
              </a:rPr>
              <a:t/>
            </a:r>
            <a:br>
              <a:rPr lang="en-GB" sz="2400" dirty="0" smtClean="0">
                <a:latin typeface="Times New Roman" pitchFamily="18" charset="0"/>
                <a:cs typeface="Times New Roman" pitchFamily="18" charset="0"/>
              </a:rPr>
            </a:br>
            <a:r>
              <a:rPr lang="en-GB" sz="2400" dirty="0" smtClean="0">
                <a:latin typeface="Times New Roman" pitchFamily="18" charset="0"/>
                <a:cs typeface="Times New Roman" pitchFamily="18" charset="0"/>
              </a:rPr>
              <a:t>Is the process of verifying or determining whether the products or services meet or exceed the customer expectations.</a:t>
            </a:r>
            <a:endParaRPr lang="en-US" sz="2400" dirty="0"/>
          </a:p>
        </p:txBody>
      </p:sp>
      <p:sp>
        <p:nvSpPr>
          <p:cNvPr id="3" name="Content Placeholder 2"/>
          <p:cNvSpPr>
            <a:spLocks noGrp="1"/>
          </p:cNvSpPr>
          <p:nvPr>
            <p:ph idx="1"/>
          </p:nvPr>
        </p:nvSpPr>
        <p:spPr>
          <a:xfrm>
            <a:off x="381000" y="1981200"/>
            <a:ext cx="8229600" cy="4525963"/>
          </a:xfrm>
        </p:spPr>
        <p:txBody>
          <a:bodyPr>
            <a:normAutofit/>
          </a:bodyPr>
          <a:lstStyle/>
          <a:p>
            <a:pPr algn="ctr">
              <a:buNone/>
            </a:pPr>
            <a:r>
              <a:rPr lang="en-GB" sz="2400" b="1" dirty="0" smtClean="0">
                <a:latin typeface="Times New Roman" pitchFamily="18" charset="0"/>
                <a:cs typeface="Times New Roman" pitchFamily="18" charset="0"/>
              </a:rPr>
              <a:t>SOURCES OF QUALITY VARIATION</a:t>
            </a:r>
          </a:p>
          <a:p>
            <a:pPr algn="ctr">
              <a:buNone/>
            </a:pPr>
            <a:endParaRPr lang="en-GB" sz="2400" b="1" dirty="0" smtClean="0">
              <a:latin typeface="Times New Roman" pitchFamily="18" charset="0"/>
              <a:cs typeface="Times New Roman" pitchFamily="18" charset="0"/>
            </a:endParaRPr>
          </a:p>
          <a:p>
            <a:pPr marL="457200" indent="-457200">
              <a:buAutoNum type="arabicPeriod"/>
            </a:pPr>
            <a:r>
              <a:rPr lang="en-GB" sz="2000" b="1" dirty="0" smtClean="0">
                <a:latin typeface="Times New Roman" pitchFamily="18" charset="0"/>
                <a:cs typeface="Times New Roman" pitchFamily="18" charset="0"/>
              </a:rPr>
              <a:t>RAW MATERIAL: </a:t>
            </a:r>
            <a:r>
              <a:rPr lang="en-GB" sz="2000" dirty="0" smtClean="0">
                <a:latin typeface="Times New Roman" pitchFamily="18" charset="0"/>
                <a:cs typeface="Times New Roman" pitchFamily="18" charset="0"/>
              </a:rPr>
              <a:t>Selection, processing and extraction, e.t.c</a:t>
            </a:r>
            <a:endParaRPr lang="en-GB" sz="2000" b="1" dirty="0" smtClean="0">
              <a:latin typeface="Times New Roman" pitchFamily="18" charset="0"/>
              <a:cs typeface="Times New Roman" pitchFamily="18" charset="0"/>
            </a:endParaRPr>
          </a:p>
          <a:p>
            <a:pPr marL="457200" indent="-457200">
              <a:buAutoNum type="arabicPeriod"/>
            </a:pPr>
            <a:r>
              <a:rPr lang="en-GB" sz="2000" b="1" dirty="0" smtClean="0">
                <a:latin typeface="Times New Roman" pitchFamily="18" charset="0"/>
                <a:cs typeface="Times New Roman" pitchFamily="18" charset="0"/>
              </a:rPr>
              <a:t>IN PROCESS VARIATION: </a:t>
            </a:r>
            <a:r>
              <a:rPr lang="en-GB" sz="2000" dirty="0" smtClean="0">
                <a:latin typeface="Times New Roman" pitchFamily="18" charset="0"/>
                <a:cs typeface="Times New Roman" pitchFamily="18" charset="0"/>
              </a:rPr>
              <a:t>During Mfg process, mixing, content uniformity, weighing, e.t.c</a:t>
            </a:r>
            <a:endParaRPr lang="en-GB" sz="2000" b="1" dirty="0" smtClean="0">
              <a:latin typeface="Times New Roman" pitchFamily="18" charset="0"/>
              <a:cs typeface="Times New Roman" pitchFamily="18" charset="0"/>
            </a:endParaRPr>
          </a:p>
          <a:p>
            <a:pPr marL="457200" indent="-457200">
              <a:buAutoNum type="arabicPeriod"/>
            </a:pPr>
            <a:r>
              <a:rPr lang="en-GB" sz="2000" b="1" dirty="0" smtClean="0">
                <a:latin typeface="Times New Roman" pitchFamily="18" charset="0"/>
                <a:cs typeface="Times New Roman" pitchFamily="18" charset="0"/>
              </a:rPr>
              <a:t>PACKAGING MATERIAL: </a:t>
            </a:r>
            <a:r>
              <a:rPr lang="en-GB" sz="2000" dirty="0" smtClean="0">
                <a:latin typeface="Times New Roman" pitchFamily="18" charset="0"/>
                <a:cs typeface="Times New Roman" pitchFamily="18" charset="0"/>
              </a:rPr>
              <a:t>Selection of packaging material with respect to product. </a:t>
            </a:r>
          </a:p>
          <a:p>
            <a:pPr marL="457200" indent="-457200">
              <a:buAutoNum type="arabicPeriod"/>
            </a:pPr>
            <a:r>
              <a:rPr lang="en-GB" sz="2000" b="1" dirty="0" smtClean="0">
                <a:latin typeface="Times New Roman" pitchFamily="18" charset="0"/>
                <a:cs typeface="Times New Roman" pitchFamily="18" charset="0"/>
              </a:rPr>
              <a:t>LABELLING: </a:t>
            </a:r>
            <a:r>
              <a:rPr lang="en-GB" sz="2000" dirty="0" smtClean="0">
                <a:latin typeface="Times New Roman" pitchFamily="18" charset="0"/>
                <a:cs typeface="Times New Roman" pitchFamily="18" charset="0"/>
              </a:rPr>
              <a:t>Errors during giving of labelling instructions, improper labelling.</a:t>
            </a:r>
          </a:p>
          <a:p>
            <a:pPr marL="457200" indent="-457200">
              <a:buAutoNum type="arabicPeriod"/>
            </a:pPr>
            <a:r>
              <a:rPr lang="en-GB" sz="2000" b="1" dirty="0" smtClean="0">
                <a:latin typeface="Times New Roman" pitchFamily="18" charset="0"/>
                <a:cs typeface="Times New Roman" pitchFamily="18" charset="0"/>
              </a:rPr>
              <a:t>FINISHED PRODUCT: </a:t>
            </a:r>
            <a:r>
              <a:rPr lang="en-GB" sz="2000" dirty="0" smtClean="0">
                <a:latin typeface="Times New Roman" pitchFamily="18" charset="0"/>
                <a:cs typeface="Times New Roman" pitchFamily="18" charset="0"/>
              </a:rPr>
              <a:t>Storage of finished product, dispatch, e.t.c</a:t>
            </a:r>
            <a:endParaRPr lang="en-GB" sz="2000" b="1" dirty="0" smtClean="0">
              <a:latin typeface="Times New Roman" pitchFamily="18" charset="0"/>
              <a:cs typeface="Times New Roman" pitchFamily="18" charset="0"/>
            </a:endParaRPr>
          </a:p>
          <a:p>
            <a:pPr marL="457200" indent="-457200">
              <a:buAutoNum type="arabicPeriod"/>
            </a:pPr>
            <a:r>
              <a:rPr lang="en-GB" sz="2000" b="1" dirty="0" smtClean="0">
                <a:latin typeface="Times New Roman" pitchFamily="18" charset="0"/>
                <a:cs typeface="Times New Roman" pitchFamily="18" charset="0"/>
              </a:rPr>
              <a:t>MANUAL ERROR: </a:t>
            </a:r>
            <a:r>
              <a:rPr lang="en-GB" sz="2000" b="1" dirty="0">
                <a:latin typeface="Times New Roman" pitchFamily="18" charset="0"/>
                <a:cs typeface="Times New Roman" pitchFamily="18" charset="0"/>
              </a:rPr>
              <a:t>A</a:t>
            </a:r>
            <a:r>
              <a:rPr lang="en-GB" sz="2000" dirty="0" smtClean="0">
                <a:latin typeface="Times New Roman" pitchFamily="18" charset="0"/>
                <a:cs typeface="Times New Roman" pitchFamily="18" charset="0"/>
              </a:rPr>
              <a:t>ll the above may due to manual power.</a:t>
            </a:r>
            <a:endParaRPr lang="en-US" sz="2000" b="1" dirty="0">
              <a:latin typeface="Times New Roman" pitchFamily="18" charset="0"/>
              <a:cs typeface="Times New Roman"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8229600" cy="1143000"/>
          </a:xfrm>
        </p:spPr>
        <p:txBody>
          <a:bodyPr>
            <a:normAutofit/>
          </a:bodyPr>
          <a:lstStyle/>
          <a:p>
            <a:r>
              <a:rPr lang="en-US" sz="3200" dirty="0">
                <a:latin typeface="Times New Roman" panose="02020603050405020304" pitchFamily="18" charset="0"/>
                <a:cs typeface="Times New Roman" panose="02020603050405020304" pitchFamily="18" charset="0"/>
              </a:rPr>
              <a:t>MAJOR PHASES OF VALIDATION</a:t>
            </a:r>
            <a:endParaRPr lang="en-IN" sz="32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533400" y="997527"/>
            <a:ext cx="8229600" cy="4525963"/>
          </a:xfrm>
        </p:spPr>
        <p:txBody>
          <a:bodyPr>
            <a:normAutofit lnSpcReduction="10000"/>
          </a:bodyPr>
          <a:lstStyle/>
          <a:p>
            <a:pPr algn="just"/>
            <a:r>
              <a:rPr lang="en-US" sz="2400" dirty="0" smtClean="0">
                <a:latin typeface="Times New Roman" panose="02020603050405020304" pitchFamily="18" charset="0"/>
                <a:cs typeface="Times New Roman" panose="02020603050405020304" pitchFamily="18" charset="0"/>
              </a:rPr>
              <a:t>1.PREVALIDATION QUALIFICATION ( </a:t>
            </a:r>
            <a:r>
              <a:rPr lang="en-US" sz="2400" dirty="0">
                <a:latin typeface="Times New Roman" panose="02020603050405020304" pitchFamily="18" charset="0"/>
                <a:cs typeface="Times New Roman" panose="02020603050405020304" pitchFamily="18" charset="0"/>
              </a:rPr>
              <a:t>PHASE </a:t>
            </a:r>
            <a:r>
              <a:rPr lang="en-US" sz="2400" dirty="0" smtClean="0">
                <a:latin typeface="Times New Roman" panose="02020603050405020304" pitchFamily="18" charset="0"/>
                <a:cs typeface="Times New Roman" panose="02020603050405020304" pitchFamily="18" charset="0"/>
              </a:rPr>
              <a:t>1)</a:t>
            </a:r>
          </a:p>
          <a:p>
            <a:pPr algn="just"/>
            <a:r>
              <a:rPr lang="en-US" sz="2400" dirty="0" smtClean="0">
                <a:latin typeface="Times New Roman" panose="02020603050405020304" pitchFamily="18" charset="0"/>
                <a:cs typeface="Times New Roman" panose="02020603050405020304" pitchFamily="18" charset="0"/>
              </a:rPr>
              <a:t>2.PROCESS </a:t>
            </a:r>
            <a:r>
              <a:rPr lang="en-US" sz="2400" dirty="0">
                <a:latin typeface="Times New Roman" panose="02020603050405020304" pitchFamily="18" charset="0"/>
                <a:cs typeface="Times New Roman" panose="02020603050405020304" pitchFamily="18" charset="0"/>
              </a:rPr>
              <a:t>VALIDATION (PHASE 2) </a:t>
            </a:r>
            <a:endParaRPr lang="en-US" sz="2400" dirty="0" smtClean="0">
              <a:latin typeface="Times New Roman" panose="02020603050405020304" pitchFamily="18" charset="0"/>
              <a:cs typeface="Times New Roman" panose="02020603050405020304" pitchFamily="18" charset="0"/>
            </a:endParaRPr>
          </a:p>
          <a:p>
            <a:pPr algn="just"/>
            <a:r>
              <a:rPr lang="en-US" sz="2400" dirty="0" smtClean="0">
                <a:latin typeface="Times New Roman" panose="02020603050405020304" pitchFamily="18" charset="0"/>
                <a:cs typeface="Times New Roman" panose="02020603050405020304" pitchFamily="18" charset="0"/>
              </a:rPr>
              <a:t>3.VALIDATION MAINTAINANCE </a:t>
            </a:r>
            <a:r>
              <a:rPr lang="en-US" sz="2400" dirty="0">
                <a:latin typeface="Times New Roman" panose="02020603050405020304" pitchFamily="18" charset="0"/>
                <a:cs typeface="Times New Roman" panose="02020603050405020304" pitchFamily="18" charset="0"/>
              </a:rPr>
              <a:t>(PHASE </a:t>
            </a:r>
            <a:r>
              <a:rPr lang="en-US" sz="2400" dirty="0" smtClean="0">
                <a:latin typeface="Times New Roman" panose="02020603050405020304" pitchFamily="18" charset="0"/>
                <a:cs typeface="Times New Roman" panose="02020603050405020304" pitchFamily="18" charset="0"/>
              </a:rPr>
              <a:t>3)</a:t>
            </a:r>
          </a:p>
          <a:p>
            <a:pPr marL="0" indent="0" algn="just">
              <a:buNone/>
            </a:pPr>
            <a:endParaRPr lang="en-US" sz="2400" dirty="0" smtClean="0">
              <a:latin typeface="Times New Roman" panose="02020603050405020304" pitchFamily="18" charset="0"/>
              <a:cs typeface="Times New Roman" panose="02020603050405020304" pitchFamily="18" charset="0"/>
            </a:endParaRPr>
          </a:p>
          <a:p>
            <a:pPr marL="0" indent="0" algn="just">
              <a:buNone/>
            </a:pPr>
            <a:endParaRPr lang="en-US" sz="2400" dirty="0" smtClean="0">
              <a:latin typeface="Times New Roman" panose="02020603050405020304" pitchFamily="18" charset="0"/>
              <a:cs typeface="Times New Roman" panose="02020603050405020304" pitchFamily="18" charset="0"/>
            </a:endParaRPr>
          </a:p>
          <a:p>
            <a:pPr algn="just"/>
            <a:r>
              <a:rPr lang="en-US" sz="2400" dirty="0" smtClean="0">
                <a:latin typeface="Times New Roman" panose="02020603050405020304" pitchFamily="18" charset="0"/>
                <a:cs typeface="Times New Roman" panose="02020603050405020304" pitchFamily="18" charset="0"/>
              </a:rPr>
              <a:t>PREVALIDATION </a:t>
            </a:r>
            <a:r>
              <a:rPr lang="en-US" sz="2400" dirty="0">
                <a:latin typeface="Times New Roman" panose="02020603050405020304" pitchFamily="18" charset="0"/>
                <a:cs typeface="Times New Roman" panose="02020603050405020304" pitchFamily="18" charset="0"/>
              </a:rPr>
              <a:t>QUALIFICATION PHASE </a:t>
            </a:r>
            <a:endParaRPr lang="en-US" sz="2400" dirty="0" smtClean="0">
              <a:latin typeface="Times New Roman" panose="02020603050405020304" pitchFamily="18" charset="0"/>
              <a:cs typeface="Times New Roman" panose="02020603050405020304" pitchFamily="18" charset="0"/>
            </a:endParaRPr>
          </a:p>
          <a:p>
            <a:pPr algn="just"/>
            <a:r>
              <a:rPr lang="en-US" sz="2400" dirty="0" smtClean="0">
                <a:latin typeface="Times New Roman" panose="02020603050405020304" pitchFamily="18" charset="0"/>
                <a:cs typeface="Times New Roman" panose="02020603050405020304" pitchFamily="18" charset="0"/>
              </a:rPr>
              <a:t>This </a:t>
            </a:r>
            <a:r>
              <a:rPr lang="en-US" sz="2400" dirty="0">
                <a:latin typeface="Times New Roman" panose="02020603050405020304" pitchFamily="18" charset="0"/>
                <a:cs typeface="Times New Roman" panose="02020603050405020304" pitchFamily="18" charset="0"/>
              </a:rPr>
              <a:t>includes all activities relating to product research and development , pilot batch studies, scale up studies, commercial scale batches, establishing stability conditions and storage and analysis of in process and finished dosage forms, equipment qualification, installation qualification, master production document, operational qualification and process capacity.</a:t>
            </a: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364412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77500" lnSpcReduction="20000"/>
          </a:bodyPr>
          <a:lstStyle/>
          <a:p>
            <a:pPr algn="just"/>
            <a:r>
              <a:rPr lang="en-US" dirty="0">
                <a:latin typeface="Times New Roman" panose="02020603050405020304" pitchFamily="18" charset="0"/>
                <a:cs typeface="Times New Roman" panose="02020603050405020304" pitchFamily="18" charset="0"/>
              </a:rPr>
              <a:t>PROCESS VALIDATION PHASE </a:t>
            </a:r>
            <a:endParaRPr lang="en-US" dirty="0" smtClean="0">
              <a:latin typeface="Times New Roman" panose="02020603050405020304" pitchFamily="18" charset="0"/>
              <a:cs typeface="Times New Roman" panose="02020603050405020304" pitchFamily="18" charset="0"/>
            </a:endParaRPr>
          </a:p>
          <a:p>
            <a:pPr algn="just"/>
            <a:endParaRPr lang="en-US"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In </a:t>
            </a:r>
            <a:r>
              <a:rPr lang="en-US" dirty="0">
                <a:latin typeface="Times New Roman" panose="02020603050405020304" pitchFamily="18" charset="0"/>
                <a:cs typeface="Times New Roman" panose="02020603050405020304" pitchFamily="18" charset="0"/>
              </a:rPr>
              <a:t>this phase the limits of all critical process parameters are established, verified and validated to ensure that the desired quality of product can be achieved even under the worst condition. </a:t>
            </a:r>
            <a:endParaRPr lang="en-US" dirty="0" smtClean="0">
              <a:latin typeface="Times New Roman" panose="02020603050405020304" pitchFamily="18" charset="0"/>
              <a:cs typeface="Times New Roman" panose="02020603050405020304" pitchFamily="18" charset="0"/>
            </a:endParaRPr>
          </a:p>
          <a:p>
            <a:pPr marL="0" indent="0" algn="just">
              <a:buNone/>
            </a:pPr>
            <a:endParaRPr lang="en-US"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VALIDATION </a:t>
            </a:r>
            <a:r>
              <a:rPr lang="en-US" dirty="0">
                <a:latin typeface="Times New Roman" panose="02020603050405020304" pitchFamily="18" charset="0"/>
                <a:cs typeface="Times New Roman" panose="02020603050405020304" pitchFamily="18" charset="0"/>
              </a:rPr>
              <a:t>MAINTAINANCE PHASE </a:t>
            </a:r>
            <a:endParaRPr lang="en-US" dirty="0" smtClean="0">
              <a:latin typeface="Times New Roman" panose="02020603050405020304" pitchFamily="18" charset="0"/>
              <a:cs typeface="Times New Roman" panose="02020603050405020304" pitchFamily="18" charset="0"/>
            </a:endParaRPr>
          </a:p>
          <a:p>
            <a:pPr algn="just"/>
            <a:endParaRPr lang="en-US"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This </a:t>
            </a:r>
            <a:r>
              <a:rPr lang="en-US" dirty="0">
                <a:latin typeface="Times New Roman" panose="02020603050405020304" pitchFamily="18" charset="0"/>
                <a:cs typeface="Times New Roman" panose="02020603050405020304" pitchFamily="18" charset="0"/>
              </a:rPr>
              <a:t>includes review of all documents related to process validation of audit reports, to make sure that no changes, deviations, standard operating procedures including change control procedures have been followed . Hence there is no need for requalification and revalidation.</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785365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018"/>
            <a:ext cx="8229600" cy="1143000"/>
          </a:xfrm>
        </p:spPr>
        <p:txBody>
          <a:bodyPr>
            <a:normAutofit/>
          </a:bodyPr>
          <a:lstStyle/>
          <a:p>
            <a:r>
              <a:rPr lang="en-US" sz="3200" dirty="0">
                <a:latin typeface="Times New Roman" panose="02020603050405020304" pitchFamily="18" charset="0"/>
                <a:cs typeface="Times New Roman" panose="02020603050405020304" pitchFamily="18" charset="0"/>
              </a:rPr>
              <a:t>PROTOCOLS OF VALIDATION</a:t>
            </a:r>
            <a:endParaRPr lang="en-IN" sz="32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228600" y="1126837"/>
            <a:ext cx="8686800" cy="5791200"/>
          </a:xfrm>
        </p:spPr>
        <p:txBody>
          <a:bodyPr>
            <a:normAutofit fontScale="62500" lnSpcReduction="20000"/>
          </a:bodyPr>
          <a:lstStyle/>
          <a:p>
            <a:pPr marL="0" indent="0" algn="just">
              <a:buNone/>
            </a:pPr>
            <a:r>
              <a:rPr lang="en-US" dirty="0" smtClean="0">
                <a:latin typeface="Times New Roman" panose="02020603050405020304" pitchFamily="18" charset="0"/>
                <a:cs typeface="Times New Roman" panose="02020603050405020304" pitchFamily="18" charset="0"/>
              </a:rPr>
              <a:t>Protocols </a:t>
            </a:r>
            <a:r>
              <a:rPr lang="en-US" dirty="0">
                <a:latin typeface="Times New Roman" panose="02020603050405020304" pitchFamily="18" charset="0"/>
                <a:cs typeface="Times New Roman" panose="02020603050405020304" pitchFamily="18" charset="0"/>
              </a:rPr>
              <a:t>should specify the following in </a:t>
            </a:r>
            <a:r>
              <a:rPr lang="en-US" dirty="0" smtClean="0">
                <a:latin typeface="Times New Roman" panose="02020603050405020304" pitchFamily="18" charset="0"/>
                <a:cs typeface="Times New Roman" panose="02020603050405020304" pitchFamily="18" charset="0"/>
              </a:rPr>
              <a:t>details.</a:t>
            </a:r>
          </a:p>
          <a:p>
            <a:pPr algn="just"/>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purpose and scope of study</a:t>
            </a:r>
            <a:r>
              <a:rPr lang="en-US" dirty="0" smtClean="0">
                <a:latin typeface="Times New Roman" panose="02020603050405020304" pitchFamily="18" charset="0"/>
                <a:cs typeface="Times New Roman" panose="02020603050405020304" pitchFamily="18" charset="0"/>
              </a:rPr>
              <a:t>.</a:t>
            </a:r>
          </a:p>
          <a:p>
            <a:pPr algn="just"/>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purpose should already been clearly </a:t>
            </a:r>
            <a:r>
              <a:rPr lang="en-US" dirty="0" smtClean="0">
                <a:latin typeface="Times New Roman" panose="02020603050405020304" pitchFamily="18" charset="0"/>
                <a:cs typeface="Times New Roman" panose="02020603050405020304" pitchFamily="18" charset="0"/>
              </a:rPr>
              <a:t>defined.</a:t>
            </a:r>
          </a:p>
          <a:p>
            <a:pPr algn="just"/>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process equipment system or subsystem should be clearly and precisely defined and details of performance characteristics is to be </a:t>
            </a:r>
            <a:r>
              <a:rPr lang="en-US" dirty="0" smtClean="0">
                <a:latin typeface="Times New Roman" panose="02020603050405020304" pitchFamily="18" charset="0"/>
                <a:cs typeface="Times New Roman" panose="02020603050405020304" pitchFamily="18" charset="0"/>
              </a:rPr>
              <a:t>studied.</a:t>
            </a:r>
          </a:p>
          <a:p>
            <a:pPr algn="just"/>
            <a:r>
              <a:rPr lang="en-US" dirty="0" smtClean="0">
                <a:latin typeface="Times New Roman" panose="02020603050405020304" pitchFamily="18" charset="0"/>
                <a:cs typeface="Times New Roman" panose="02020603050405020304" pitchFamily="18" charset="0"/>
              </a:rPr>
              <a:t>Installation </a:t>
            </a:r>
            <a:r>
              <a:rPr lang="en-US" dirty="0">
                <a:latin typeface="Times New Roman" panose="02020603050405020304" pitchFamily="18" charset="0"/>
                <a:cs typeface="Times New Roman" panose="02020603050405020304" pitchFamily="18" charset="0"/>
              </a:rPr>
              <a:t>and qualification requirement for new equipment should be done.</a:t>
            </a:r>
          </a:p>
          <a:p>
            <a:pPr algn="just"/>
            <a:r>
              <a:rPr lang="en-US" dirty="0" smtClean="0">
                <a:latin typeface="Times New Roman" panose="02020603050405020304" pitchFamily="18" charset="0"/>
                <a:cs typeface="Times New Roman" panose="02020603050405020304" pitchFamily="18" charset="0"/>
              </a:rPr>
              <a:t>Where </a:t>
            </a:r>
            <a:r>
              <a:rPr lang="en-US" dirty="0">
                <a:latin typeface="Times New Roman" panose="02020603050405020304" pitchFamily="18" charset="0"/>
                <a:cs typeface="Times New Roman" panose="02020603050405020304" pitchFamily="18" charset="0"/>
              </a:rPr>
              <a:t>existing equipment requires up gradation with proper justification for the change(s) and statement of qualification </a:t>
            </a:r>
            <a:r>
              <a:rPr lang="en-US" dirty="0" smtClean="0">
                <a:latin typeface="Times New Roman" panose="02020603050405020304" pitchFamily="18" charset="0"/>
                <a:cs typeface="Times New Roman" panose="02020603050405020304" pitchFamily="18" charset="0"/>
              </a:rPr>
              <a:t>requirement.</a:t>
            </a:r>
          </a:p>
          <a:p>
            <a:pPr algn="just"/>
            <a:r>
              <a:rPr lang="en-US" dirty="0" smtClean="0">
                <a:latin typeface="Times New Roman" panose="02020603050405020304" pitchFamily="18" charset="0"/>
                <a:cs typeface="Times New Roman" panose="02020603050405020304" pitchFamily="18" charset="0"/>
              </a:rPr>
              <a:t>Stepwise </a:t>
            </a:r>
            <a:r>
              <a:rPr lang="en-US" dirty="0">
                <a:latin typeface="Times New Roman" panose="02020603050405020304" pitchFamily="18" charset="0"/>
                <a:cs typeface="Times New Roman" panose="02020603050405020304" pitchFamily="18" charset="0"/>
              </a:rPr>
              <a:t>details statement of action to be taken in performing the study</a:t>
            </a:r>
            <a:r>
              <a:rPr lang="en-US" dirty="0" smtClean="0">
                <a:latin typeface="Times New Roman" panose="02020603050405020304" pitchFamily="18" charset="0"/>
                <a:cs typeface="Times New Roman" panose="02020603050405020304" pitchFamily="18" charset="0"/>
              </a:rPr>
              <a:t>.</a:t>
            </a:r>
          </a:p>
          <a:p>
            <a:pPr algn="just"/>
            <a:r>
              <a:rPr lang="en-US" dirty="0" smtClean="0">
                <a:latin typeface="Times New Roman" panose="02020603050405020304" pitchFamily="18" charset="0"/>
                <a:cs typeface="Times New Roman" panose="02020603050405020304" pitchFamily="18" charset="0"/>
              </a:rPr>
              <a:t>Responsibility </a:t>
            </a:r>
            <a:r>
              <a:rPr lang="en-US" dirty="0">
                <a:latin typeface="Times New Roman" panose="02020603050405020304" pitchFamily="18" charset="0"/>
                <a:cs typeface="Times New Roman" panose="02020603050405020304" pitchFamily="18" charset="0"/>
              </a:rPr>
              <a:t>for performing the study to be </a:t>
            </a:r>
            <a:r>
              <a:rPr lang="en-US" dirty="0" smtClean="0">
                <a:latin typeface="Times New Roman" panose="02020603050405020304" pitchFamily="18" charset="0"/>
                <a:cs typeface="Times New Roman" panose="02020603050405020304" pitchFamily="18" charset="0"/>
              </a:rPr>
              <a:t>assigned.</a:t>
            </a:r>
          </a:p>
          <a:p>
            <a:pPr algn="just"/>
            <a:r>
              <a:rPr lang="en-US" dirty="0" smtClean="0">
                <a:latin typeface="Times New Roman" panose="02020603050405020304" pitchFamily="18" charset="0"/>
                <a:cs typeface="Times New Roman" panose="02020603050405020304" pitchFamily="18" charset="0"/>
              </a:rPr>
              <a:t>Statement </a:t>
            </a:r>
            <a:r>
              <a:rPr lang="en-US" dirty="0">
                <a:latin typeface="Times New Roman" panose="02020603050405020304" pitchFamily="18" charset="0"/>
                <a:cs typeface="Times New Roman" panose="02020603050405020304" pitchFamily="18" charset="0"/>
              </a:rPr>
              <a:t>on all test methodology to be employed with a precise statement of the test equipment or material to be </a:t>
            </a:r>
            <a:r>
              <a:rPr lang="en-US" dirty="0" smtClean="0">
                <a:latin typeface="Times New Roman" panose="02020603050405020304" pitchFamily="18" charset="0"/>
                <a:cs typeface="Times New Roman" panose="02020603050405020304" pitchFamily="18" charset="0"/>
              </a:rPr>
              <a:t>used.</a:t>
            </a:r>
          </a:p>
          <a:p>
            <a:pPr algn="just"/>
            <a:r>
              <a:rPr lang="en-US" dirty="0" smtClean="0">
                <a:latin typeface="Times New Roman" panose="02020603050405020304" pitchFamily="18" charset="0"/>
                <a:cs typeface="Times New Roman" panose="02020603050405020304" pitchFamily="18" charset="0"/>
              </a:rPr>
              <a:t>Calibration </a:t>
            </a:r>
            <a:r>
              <a:rPr lang="en-US" dirty="0">
                <a:latin typeface="Times New Roman" panose="02020603050405020304" pitchFamily="18" charset="0"/>
                <a:cs typeface="Times New Roman" panose="02020603050405020304" pitchFamily="18" charset="0"/>
              </a:rPr>
              <a:t>of test equipment is </a:t>
            </a:r>
            <a:r>
              <a:rPr lang="en-US" dirty="0" smtClean="0">
                <a:latin typeface="Times New Roman" panose="02020603050405020304" pitchFamily="18" charset="0"/>
                <a:cs typeface="Times New Roman" panose="02020603050405020304" pitchFamily="18" charset="0"/>
              </a:rPr>
              <a:t>required.</a:t>
            </a:r>
          </a:p>
          <a:p>
            <a:pPr algn="just"/>
            <a:r>
              <a:rPr lang="en-US" dirty="0" smtClean="0">
                <a:latin typeface="Times New Roman" panose="02020603050405020304" pitchFamily="18" charset="0"/>
                <a:cs typeface="Times New Roman" panose="02020603050405020304" pitchFamily="18" charset="0"/>
              </a:rPr>
              <a:t>References </a:t>
            </a:r>
            <a:r>
              <a:rPr lang="en-US" dirty="0">
                <a:latin typeface="Times New Roman" panose="02020603050405020304" pitchFamily="18" charset="0"/>
                <a:cs typeface="Times New Roman" panose="02020603050405020304" pitchFamily="18" charset="0"/>
              </a:rPr>
              <a:t>to any relevant standard operating </a:t>
            </a:r>
            <a:r>
              <a:rPr lang="en-US" dirty="0" smtClean="0">
                <a:latin typeface="Times New Roman" panose="02020603050405020304" pitchFamily="18" charset="0"/>
                <a:cs typeface="Times New Roman" panose="02020603050405020304" pitchFamily="18" charset="0"/>
              </a:rPr>
              <a:t>procedures.</a:t>
            </a:r>
          </a:p>
          <a:p>
            <a:pPr algn="just"/>
            <a:r>
              <a:rPr lang="en-US" dirty="0" smtClean="0">
                <a:latin typeface="Times New Roman" panose="02020603050405020304" pitchFamily="18" charset="0"/>
                <a:cs typeface="Times New Roman" panose="02020603050405020304" pitchFamily="18" charset="0"/>
              </a:rPr>
              <a:t>Requirement </a:t>
            </a:r>
            <a:r>
              <a:rPr lang="en-US" dirty="0">
                <a:latin typeface="Times New Roman" panose="02020603050405020304" pitchFamily="18" charset="0"/>
                <a:cs typeface="Times New Roman" panose="02020603050405020304" pitchFamily="18" charset="0"/>
              </a:rPr>
              <a:t>for the current format of the report on the </a:t>
            </a:r>
            <a:r>
              <a:rPr lang="en-US" dirty="0" smtClean="0">
                <a:latin typeface="Times New Roman" panose="02020603050405020304" pitchFamily="18" charset="0"/>
                <a:cs typeface="Times New Roman" panose="02020603050405020304" pitchFamily="18" charset="0"/>
              </a:rPr>
              <a:t>study.</a:t>
            </a:r>
          </a:p>
          <a:p>
            <a:pPr algn="just"/>
            <a:r>
              <a:rPr lang="en-US" dirty="0" smtClean="0">
                <a:latin typeface="Times New Roman" panose="02020603050405020304" pitchFamily="18" charset="0"/>
                <a:cs typeface="Times New Roman" panose="02020603050405020304" pitchFamily="18" charset="0"/>
              </a:rPr>
              <a:t>Acceptance </a:t>
            </a:r>
            <a:r>
              <a:rPr lang="en-US" dirty="0">
                <a:latin typeface="Times New Roman" panose="02020603050405020304" pitchFamily="18" charset="0"/>
                <a:cs typeface="Times New Roman" panose="02020603050405020304" pitchFamily="18" charset="0"/>
              </a:rPr>
              <a:t>criteria against which </a:t>
            </a:r>
            <a:r>
              <a:rPr lang="en-US" dirty="0" smtClean="0">
                <a:latin typeface="Times New Roman" panose="02020603050405020304" pitchFamily="18" charset="0"/>
                <a:cs typeface="Times New Roman" panose="02020603050405020304" pitchFamily="18" charset="0"/>
              </a:rPr>
              <a:t>the success </a:t>
            </a:r>
            <a:r>
              <a:rPr lang="en-US" dirty="0">
                <a:latin typeface="Times New Roman" panose="02020603050405020304" pitchFamily="18" charset="0"/>
                <a:cs typeface="Times New Roman" panose="02020603050405020304" pitchFamily="18" charset="0"/>
              </a:rPr>
              <a:t>of the study is to be </a:t>
            </a:r>
            <a:r>
              <a:rPr lang="en-US" dirty="0" smtClean="0">
                <a:latin typeface="Times New Roman" panose="02020603050405020304" pitchFamily="18" charset="0"/>
                <a:cs typeface="Times New Roman" panose="02020603050405020304" pitchFamily="18" charset="0"/>
              </a:rPr>
              <a:t>calculated</a:t>
            </a:r>
            <a:r>
              <a:rPr lang="en-IN" dirty="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012327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latin typeface="Times New Roman" panose="02020603050405020304" pitchFamily="18" charset="0"/>
                <a:cs typeface="Times New Roman" panose="02020603050405020304" pitchFamily="18" charset="0"/>
              </a:rPr>
              <a:t>Validation Master Plan (VMP)</a:t>
            </a:r>
            <a:endParaRPr lang="en-IN" sz="40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Autofit/>
          </a:bodyPr>
          <a:lstStyle/>
          <a:p>
            <a:pPr algn="just"/>
            <a:r>
              <a:rPr lang="en-US" sz="2800" dirty="0" smtClean="0">
                <a:latin typeface="Times New Roman" panose="02020603050405020304" pitchFamily="18" charset="0"/>
                <a:cs typeface="Times New Roman" panose="02020603050405020304" pitchFamily="18" charset="0"/>
              </a:rPr>
              <a:t>A </a:t>
            </a:r>
            <a:r>
              <a:rPr lang="en-US" sz="2800" dirty="0">
                <a:latin typeface="Times New Roman" panose="02020603050405020304" pitchFamily="18" charset="0"/>
                <a:cs typeface="Times New Roman" panose="02020603050405020304" pitchFamily="18" charset="0"/>
              </a:rPr>
              <a:t>Validation Master Plan is a document that </a:t>
            </a:r>
            <a:r>
              <a:rPr lang="en-US" sz="2800" dirty="0" smtClean="0">
                <a:latin typeface="Times New Roman" panose="02020603050405020304" pitchFamily="18" charset="0"/>
                <a:cs typeface="Times New Roman" panose="02020603050405020304" pitchFamily="18" charset="0"/>
              </a:rPr>
              <a:t>summarizes </a:t>
            </a:r>
            <a:r>
              <a:rPr lang="en-US" sz="2800" dirty="0">
                <a:latin typeface="Times New Roman" panose="02020603050405020304" pitchFamily="18" charset="0"/>
                <a:cs typeface="Times New Roman" panose="02020603050405020304" pitchFamily="18" charset="0"/>
              </a:rPr>
              <a:t>the firm's overall philosophy, intentions and approach to be used for establishing performance adequacy</a:t>
            </a:r>
            <a:r>
              <a:rPr lang="en-US" sz="2800" dirty="0" smtClean="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a:p>
            <a:pPr algn="just"/>
            <a:r>
              <a:rPr lang="en-US" sz="2800" dirty="0" smtClean="0">
                <a:latin typeface="Times New Roman" panose="02020603050405020304" pitchFamily="18" charset="0"/>
                <a:cs typeface="Times New Roman" panose="02020603050405020304" pitchFamily="18" charset="0"/>
              </a:rPr>
              <a:t>The </a:t>
            </a:r>
            <a:r>
              <a:rPr lang="en-US" sz="2800" dirty="0">
                <a:latin typeface="Times New Roman" panose="02020603050405020304" pitchFamily="18" charset="0"/>
                <a:cs typeface="Times New Roman" panose="02020603050405020304" pitchFamily="18" charset="0"/>
              </a:rPr>
              <a:t>Validation Master Plan could consist </a:t>
            </a:r>
            <a:r>
              <a:rPr lang="en-US" sz="2800" dirty="0" smtClean="0">
                <a:latin typeface="Times New Roman" panose="02020603050405020304" pitchFamily="18" charset="0"/>
                <a:cs typeface="Times New Roman" panose="02020603050405020304" pitchFamily="18" charset="0"/>
              </a:rPr>
              <a:t>of:</a:t>
            </a:r>
          </a:p>
          <a:p>
            <a:pPr algn="just"/>
            <a:r>
              <a:rPr lang="en-US" sz="2800" dirty="0" smtClean="0">
                <a:latin typeface="Times New Roman" panose="02020603050405020304" pitchFamily="18" charset="0"/>
                <a:cs typeface="Times New Roman" panose="02020603050405020304" pitchFamily="18" charset="0"/>
              </a:rPr>
              <a:t>Approval </a:t>
            </a:r>
            <a:r>
              <a:rPr lang="en-US" sz="2800" dirty="0">
                <a:latin typeface="Times New Roman" panose="02020603050405020304" pitchFamily="18" charset="0"/>
                <a:cs typeface="Times New Roman" panose="02020603050405020304" pitchFamily="18" charset="0"/>
              </a:rPr>
              <a:t>page and table of </a:t>
            </a:r>
            <a:r>
              <a:rPr lang="en-US" sz="2800" dirty="0" smtClean="0">
                <a:latin typeface="Times New Roman" panose="02020603050405020304" pitchFamily="18" charset="0"/>
                <a:cs typeface="Times New Roman" panose="02020603050405020304" pitchFamily="18" charset="0"/>
              </a:rPr>
              <a:t>contents</a:t>
            </a:r>
          </a:p>
          <a:p>
            <a:pPr algn="just"/>
            <a:r>
              <a:rPr lang="en-US" sz="2800" dirty="0" smtClean="0">
                <a:latin typeface="Times New Roman" panose="02020603050405020304" pitchFamily="18" charset="0"/>
                <a:cs typeface="Times New Roman" panose="02020603050405020304" pitchFamily="18" charset="0"/>
              </a:rPr>
              <a:t>Introduction </a:t>
            </a:r>
            <a:r>
              <a:rPr lang="en-US" sz="2800" dirty="0">
                <a:latin typeface="Times New Roman" panose="02020603050405020304" pitchFamily="18" charset="0"/>
                <a:cs typeface="Times New Roman" panose="02020603050405020304" pitchFamily="18" charset="0"/>
              </a:rPr>
              <a:t>and </a:t>
            </a:r>
            <a:r>
              <a:rPr lang="en-US" sz="2800" dirty="0" smtClean="0">
                <a:latin typeface="Times New Roman" panose="02020603050405020304" pitchFamily="18" charset="0"/>
                <a:cs typeface="Times New Roman" panose="02020603050405020304" pitchFamily="18" charset="0"/>
              </a:rPr>
              <a:t>objectives</a:t>
            </a:r>
          </a:p>
          <a:p>
            <a:pPr algn="just"/>
            <a:r>
              <a:rPr lang="en-US" sz="2800" dirty="0" smtClean="0">
                <a:latin typeface="Times New Roman" panose="02020603050405020304" pitchFamily="18" charset="0"/>
                <a:cs typeface="Times New Roman" panose="02020603050405020304" pitchFamily="18" charset="0"/>
              </a:rPr>
              <a:t>Facility </a:t>
            </a:r>
            <a:r>
              <a:rPr lang="en-US" sz="2800" dirty="0">
                <a:latin typeface="Times New Roman" panose="02020603050405020304" pitchFamily="18" charset="0"/>
                <a:cs typeface="Times New Roman" panose="02020603050405020304" pitchFamily="18" charset="0"/>
              </a:rPr>
              <a:t>and process </a:t>
            </a:r>
            <a:r>
              <a:rPr lang="en-US" sz="2800" dirty="0" smtClean="0">
                <a:latin typeface="Times New Roman" panose="02020603050405020304" pitchFamily="18" charset="0"/>
                <a:cs typeface="Times New Roman" panose="02020603050405020304" pitchFamily="18" charset="0"/>
              </a:rPr>
              <a:t>description</a:t>
            </a:r>
          </a:p>
          <a:p>
            <a:pPr algn="just"/>
            <a:r>
              <a:rPr lang="en-US" sz="2800" dirty="0" smtClean="0">
                <a:latin typeface="Times New Roman" panose="02020603050405020304" pitchFamily="18" charset="0"/>
                <a:cs typeface="Times New Roman" panose="02020603050405020304" pitchFamily="18" charset="0"/>
              </a:rPr>
              <a:t>Personnel</a:t>
            </a:r>
            <a:r>
              <a:rPr lang="en-US" sz="2800" dirty="0">
                <a:latin typeface="Times New Roman" panose="02020603050405020304" pitchFamily="18" charset="0"/>
                <a:cs typeface="Times New Roman" panose="02020603050405020304" pitchFamily="18" charset="0"/>
              </a:rPr>
              <a:t>, planning and </a:t>
            </a:r>
            <a:r>
              <a:rPr lang="en-US" sz="2800" dirty="0" smtClean="0">
                <a:latin typeface="Times New Roman" panose="02020603050405020304" pitchFamily="18" charset="0"/>
                <a:cs typeface="Times New Roman" panose="02020603050405020304" pitchFamily="18" charset="0"/>
              </a:rPr>
              <a:t>scheduling</a:t>
            </a:r>
          </a:p>
          <a:p>
            <a:pPr algn="just"/>
            <a:r>
              <a:rPr lang="en-US" sz="2800" dirty="0" smtClean="0">
                <a:latin typeface="Times New Roman" panose="02020603050405020304" pitchFamily="18" charset="0"/>
                <a:cs typeface="Times New Roman" panose="02020603050405020304" pitchFamily="18" charset="0"/>
              </a:rPr>
              <a:t>Responsibilities </a:t>
            </a:r>
            <a:r>
              <a:rPr lang="en-US" sz="2800" dirty="0">
                <a:latin typeface="Times New Roman" panose="02020603050405020304" pitchFamily="18" charset="0"/>
                <a:cs typeface="Times New Roman" panose="02020603050405020304" pitchFamily="18" charset="0"/>
              </a:rPr>
              <a:t>of committee members </a:t>
            </a:r>
          </a:p>
          <a:p>
            <a:pPr algn="just"/>
            <a:endParaRPr lang="en-IN"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9300128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fontScale="92500" lnSpcReduction="10000"/>
          </a:bodyPr>
          <a:lstStyle/>
          <a:p>
            <a:pPr marL="0" indent="0" algn="just">
              <a:buNone/>
            </a:pPr>
            <a:r>
              <a:rPr lang="en-US" sz="3600" dirty="0">
                <a:latin typeface="Times New Roman" panose="02020603050405020304" pitchFamily="18" charset="0"/>
                <a:cs typeface="Times New Roman" panose="02020603050405020304" pitchFamily="18" charset="0"/>
              </a:rPr>
              <a:t>Process control </a:t>
            </a:r>
            <a:r>
              <a:rPr lang="en-US" sz="3600" dirty="0" smtClean="0">
                <a:latin typeface="Times New Roman" panose="02020603050405020304" pitchFamily="18" charset="0"/>
                <a:cs typeface="Times New Roman" panose="02020603050405020304" pitchFamily="18" charset="0"/>
              </a:rPr>
              <a:t>aspects</a:t>
            </a:r>
          </a:p>
          <a:p>
            <a:pPr marL="0" indent="0" algn="just">
              <a:buNone/>
            </a:pPr>
            <a:endParaRPr lang="en-US" sz="3600" dirty="0" smtClean="0">
              <a:latin typeface="Times New Roman" panose="02020603050405020304" pitchFamily="18" charset="0"/>
              <a:cs typeface="Times New Roman" panose="02020603050405020304" pitchFamily="18" charset="0"/>
            </a:endParaRPr>
          </a:p>
          <a:p>
            <a:pPr algn="just"/>
            <a:r>
              <a:rPr lang="en-US" sz="2800" dirty="0" smtClean="0">
                <a:latin typeface="Times New Roman" panose="02020603050405020304" pitchFamily="18" charset="0"/>
                <a:cs typeface="Times New Roman" panose="02020603050405020304" pitchFamily="18" charset="0"/>
              </a:rPr>
              <a:t>Equipment</a:t>
            </a:r>
            <a:r>
              <a:rPr lang="en-US" sz="2800" dirty="0">
                <a:latin typeface="Times New Roman" panose="02020603050405020304" pitchFamily="18" charset="0"/>
                <a:cs typeface="Times New Roman" panose="02020603050405020304" pitchFamily="18" charset="0"/>
              </a:rPr>
              <a:t>, apparatus, processes and systems to be </a:t>
            </a:r>
            <a:r>
              <a:rPr lang="en-US" sz="2800" dirty="0" smtClean="0">
                <a:latin typeface="Times New Roman" panose="02020603050405020304" pitchFamily="18" charset="0"/>
                <a:cs typeface="Times New Roman" panose="02020603050405020304" pitchFamily="18" charset="0"/>
              </a:rPr>
              <a:t>validated</a:t>
            </a:r>
          </a:p>
          <a:p>
            <a:pPr algn="just"/>
            <a:endParaRPr lang="en-US" sz="2800" dirty="0" smtClean="0">
              <a:latin typeface="Times New Roman" panose="02020603050405020304" pitchFamily="18" charset="0"/>
              <a:cs typeface="Times New Roman" panose="02020603050405020304" pitchFamily="18" charset="0"/>
            </a:endParaRPr>
          </a:p>
          <a:p>
            <a:pPr algn="just"/>
            <a:r>
              <a:rPr lang="en-US" sz="2800" dirty="0" smtClean="0">
                <a:latin typeface="Times New Roman" panose="02020603050405020304" pitchFamily="18" charset="0"/>
                <a:cs typeface="Times New Roman" panose="02020603050405020304" pitchFamily="18" charset="0"/>
              </a:rPr>
              <a:t>Acceptance criteria</a:t>
            </a:r>
          </a:p>
          <a:p>
            <a:pPr algn="just"/>
            <a:endParaRPr lang="en-US" sz="2800" dirty="0" smtClean="0">
              <a:latin typeface="Times New Roman" panose="02020603050405020304" pitchFamily="18" charset="0"/>
              <a:cs typeface="Times New Roman" panose="02020603050405020304" pitchFamily="18" charset="0"/>
            </a:endParaRPr>
          </a:p>
          <a:p>
            <a:pPr algn="just"/>
            <a:r>
              <a:rPr lang="en-US" sz="2800" dirty="0" smtClean="0">
                <a:latin typeface="Times New Roman" panose="02020603050405020304" pitchFamily="18" charset="0"/>
                <a:cs typeface="Times New Roman" panose="02020603050405020304" pitchFamily="18" charset="0"/>
              </a:rPr>
              <a:t>Documentation </a:t>
            </a:r>
          </a:p>
          <a:p>
            <a:pPr algn="just"/>
            <a:endParaRPr lang="en-US" sz="2800" dirty="0" smtClean="0">
              <a:latin typeface="Times New Roman" panose="02020603050405020304" pitchFamily="18" charset="0"/>
              <a:cs typeface="Times New Roman" panose="02020603050405020304" pitchFamily="18" charset="0"/>
            </a:endParaRPr>
          </a:p>
          <a:p>
            <a:pPr algn="just"/>
            <a:r>
              <a:rPr lang="en-US" sz="2800" dirty="0" smtClean="0">
                <a:latin typeface="Times New Roman" panose="02020603050405020304" pitchFamily="18" charset="0"/>
                <a:cs typeface="Times New Roman" panose="02020603050405020304" pitchFamily="18" charset="0"/>
              </a:rPr>
              <a:t>e.g</a:t>
            </a:r>
            <a:r>
              <a:rPr lang="en-US" sz="2800" dirty="0">
                <a:latin typeface="Times New Roman" panose="02020603050405020304" pitchFamily="18" charset="0"/>
                <a:cs typeface="Times New Roman" panose="02020603050405020304" pitchFamily="18" charset="0"/>
              </a:rPr>
              <a:t>. validation protocols and </a:t>
            </a:r>
            <a:r>
              <a:rPr lang="en-US" sz="2800" dirty="0" smtClean="0">
                <a:latin typeface="Times New Roman" panose="02020603050405020304" pitchFamily="18" charset="0"/>
                <a:cs typeface="Times New Roman" panose="02020603050405020304" pitchFamily="18" charset="0"/>
              </a:rPr>
              <a:t>reports, SOPs, etc.</a:t>
            </a:r>
          </a:p>
          <a:p>
            <a:pPr algn="just"/>
            <a:endParaRPr lang="en-US" sz="2800" dirty="0" smtClean="0">
              <a:latin typeface="Times New Roman" panose="02020603050405020304" pitchFamily="18" charset="0"/>
              <a:cs typeface="Times New Roman" panose="02020603050405020304" pitchFamily="18" charset="0"/>
            </a:endParaRPr>
          </a:p>
          <a:p>
            <a:pPr algn="just"/>
            <a:r>
              <a:rPr lang="en-US" sz="2800" dirty="0" smtClean="0">
                <a:latin typeface="Times New Roman" panose="02020603050405020304" pitchFamily="18" charset="0"/>
                <a:cs typeface="Times New Roman" panose="02020603050405020304" pitchFamily="18" charset="0"/>
              </a:rPr>
              <a:t>Training </a:t>
            </a:r>
            <a:r>
              <a:rPr lang="en-US" sz="2800" dirty="0">
                <a:latin typeface="Times New Roman" panose="02020603050405020304" pitchFamily="18" charset="0"/>
                <a:cs typeface="Times New Roman" panose="02020603050405020304" pitchFamily="18" charset="0"/>
              </a:rPr>
              <a:t>requirements</a:t>
            </a:r>
            <a:endParaRPr lang="en-IN"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2421846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04800"/>
            <a:ext cx="8382000" cy="6172200"/>
          </a:xfrm>
        </p:spPr>
        <p:txBody>
          <a:bodyPr>
            <a:normAutofit fontScale="62500" lnSpcReduction="20000"/>
          </a:bodyPr>
          <a:lstStyle/>
          <a:p>
            <a:pPr marL="0" indent="0" algn="ctr">
              <a:buNone/>
            </a:pPr>
            <a:r>
              <a:rPr lang="en-US" sz="5100" b="1" dirty="0">
                <a:latin typeface="Times New Roman" panose="02020603050405020304" pitchFamily="18" charset="0"/>
                <a:cs typeface="Times New Roman" panose="02020603050405020304" pitchFamily="18" charset="0"/>
              </a:rPr>
              <a:t>CONTENTS </a:t>
            </a:r>
            <a:endParaRPr lang="en-US" sz="5100" b="1" dirty="0" smtClean="0">
              <a:latin typeface="Times New Roman" panose="02020603050405020304" pitchFamily="18" charset="0"/>
              <a:cs typeface="Times New Roman" panose="02020603050405020304" pitchFamily="18" charset="0"/>
            </a:endParaRPr>
          </a:p>
          <a:p>
            <a:pPr marL="0" indent="0" algn="ctr">
              <a:buNone/>
            </a:pPr>
            <a:endParaRPr lang="en-US" sz="4000" dirty="0" smtClean="0">
              <a:latin typeface="Times New Roman" panose="02020603050405020304" pitchFamily="18" charset="0"/>
              <a:cs typeface="Times New Roman" panose="02020603050405020304" pitchFamily="18" charset="0"/>
            </a:endParaRPr>
          </a:p>
          <a:p>
            <a:pPr algn="just"/>
            <a:r>
              <a:rPr lang="en-US" sz="3800" dirty="0" smtClean="0">
                <a:latin typeface="Times New Roman" panose="02020603050405020304" pitchFamily="18" charset="0"/>
                <a:cs typeface="Times New Roman" panose="02020603050405020304" pitchFamily="18" charset="0"/>
              </a:rPr>
              <a:t>A</a:t>
            </a:r>
            <a:r>
              <a:rPr lang="en-US" sz="3800" dirty="0">
                <a:latin typeface="Times New Roman" panose="02020603050405020304" pitchFamily="18" charset="0"/>
                <a:cs typeface="Times New Roman" panose="02020603050405020304" pitchFamily="18" charset="0"/>
              </a:rPr>
              <a:t>. Introduction to validation policy, scope, location and schedule. </a:t>
            </a:r>
            <a:endParaRPr lang="en-US" sz="3800" dirty="0" smtClean="0">
              <a:latin typeface="Times New Roman" panose="02020603050405020304" pitchFamily="18" charset="0"/>
              <a:cs typeface="Times New Roman" panose="02020603050405020304" pitchFamily="18" charset="0"/>
            </a:endParaRPr>
          </a:p>
          <a:p>
            <a:pPr algn="just"/>
            <a:r>
              <a:rPr lang="en-US" sz="3800" dirty="0" smtClean="0">
                <a:latin typeface="Times New Roman" panose="02020603050405020304" pitchFamily="18" charset="0"/>
                <a:cs typeface="Times New Roman" panose="02020603050405020304" pitchFamily="18" charset="0"/>
              </a:rPr>
              <a:t>B. Organizational </a:t>
            </a:r>
            <a:r>
              <a:rPr lang="en-US" sz="3800" dirty="0">
                <a:latin typeface="Times New Roman" panose="02020603050405020304" pitchFamily="18" charset="0"/>
                <a:cs typeface="Times New Roman" panose="02020603050405020304" pitchFamily="18" charset="0"/>
              </a:rPr>
              <a:t>structure with response to personnel and responsibilities. </a:t>
            </a:r>
            <a:endParaRPr lang="en-US" sz="3800" dirty="0" smtClean="0">
              <a:latin typeface="Times New Roman" panose="02020603050405020304" pitchFamily="18" charset="0"/>
              <a:cs typeface="Times New Roman" panose="02020603050405020304" pitchFamily="18" charset="0"/>
            </a:endParaRPr>
          </a:p>
          <a:p>
            <a:pPr algn="just"/>
            <a:r>
              <a:rPr lang="en-US" sz="3800" dirty="0" smtClean="0">
                <a:latin typeface="Times New Roman" panose="02020603050405020304" pitchFamily="18" charset="0"/>
                <a:cs typeface="Times New Roman" panose="02020603050405020304" pitchFamily="18" charset="0"/>
              </a:rPr>
              <a:t>C</a:t>
            </a:r>
            <a:r>
              <a:rPr lang="en-US" sz="3800" dirty="0">
                <a:latin typeface="Times New Roman" panose="02020603050405020304" pitchFamily="18" charset="0"/>
                <a:cs typeface="Times New Roman" panose="02020603050405020304" pitchFamily="18" charset="0"/>
              </a:rPr>
              <a:t>. Plant / process /production description mentioning rationale for inclusion or exclusion, extend of validation. </a:t>
            </a:r>
            <a:endParaRPr lang="en-US" sz="3800" dirty="0" smtClean="0">
              <a:latin typeface="Times New Roman" panose="02020603050405020304" pitchFamily="18" charset="0"/>
              <a:cs typeface="Times New Roman" panose="02020603050405020304" pitchFamily="18" charset="0"/>
            </a:endParaRPr>
          </a:p>
          <a:p>
            <a:pPr algn="just"/>
            <a:r>
              <a:rPr lang="en-US" sz="3800" dirty="0" smtClean="0">
                <a:latin typeface="Times New Roman" panose="02020603050405020304" pitchFamily="18" charset="0"/>
                <a:cs typeface="Times New Roman" panose="02020603050405020304" pitchFamily="18" charset="0"/>
              </a:rPr>
              <a:t>D</a:t>
            </a:r>
            <a:r>
              <a:rPr lang="en-US" sz="3800" dirty="0">
                <a:latin typeface="Times New Roman" panose="02020603050405020304" pitchFamily="18" charset="0"/>
                <a:cs typeface="Times New Roman" panose="02020603050405020304" pitchFamily="18" charset="0"/>
              </a:rPr>
              <a:t>. Specific process considerations that are critical &amp; require extra attention. </a:t>
            </a:r>
            <a:endParaRPr lang="en-US" sz="3800" dirty="0" smtClean="0">
              <a:latin typeface="Times New Roman" panose="02020603050405020304" pitchFamily="18" charset="0"/>
              <a:cs typeface="Times New Roman" panose="02020603050405020304" pitchFamily="18" charset="0"/>
            </a:endParaRPr>
          </a:p>
          <a:p>
            <a:pPr algn="just"/>
            <a:r>
              <a:rPr lang="en-US" sz="3800" dirty="0" smtClean="0">
                <a:latin typeface="Times New Roman" panose="02020603050405020304" pitchFamily="18" charset="0"/>
                <a:cs typeface="Times New Roman" panose="02020603050405020304" pitchFamily="18" charset="0"/>
              </a:rPr>
              <a:t>E</a:t>
            </a:r>
            <a:r>
              <a:rPr lang="en-US" sz="3800" dirty="0">
                <a:latin typeface="Times New Roman" panose="02020603050405020304" pitchFamily="18" charset="0"/>
                <a:cs typeface="Times New Roman" panose="02020603050405020304" pitchFamily="18" charset="0"/>
              </a:rPr>
              <a:t>. List of products/processes/systems to be validated </a:t>
            </a:r>
            <a:r>
              <a:rPr lang="en-US" sz="3800" dirty="0" smtClean="0">
                <a:latin typeface="Times New Roman" panose="02020603050405020304" pitchFamily="18" charset="0"/>
                <a:cs typeface="Times New Roman" panose="02020603050405020304" pitchFamily="18" charset="0"/>
              </a:rPr>
              <a:t>summarized </a:t>
            </a:r>
            <a:r>
              <a:rPr lang="en-US" sz="3800" dirty="0">
                <a:latin typeface="Times New Roman" panose="02020603050405020304" pitchFamily="18" charset="0"/>
                <a:cs typeface="Times New Roman" panose="02020603050405020304" pitchFamily="18" charset="0"/>
              </a:rPr>
              <a:t>in a matrix format , validation approach </a:t>
            </a:r>
            <a:endParaRPr lang="en-US" sz="3800" dirty="0" smtClean="0">
              <a:latin typeface="Times New Roman" panose="02020603050405020304" pitchFamily="18" charset="0"/>
              <a:cs typeface="Times New Roman" panose="02020603050405020304" pitchFamily="18" charset="0"/>
            </a:endParaRPr>
          </a:p>
          <a:p>
            <a:pPr algn="just"/>
            <a:r>
              <a:rPr lang="en-US" sz="3800" dirty="0" smtClean="0">
                <a:latin typeface="Times New Roman" panose="02020603050405020304" pitchFamily="18" charset="0"/>
                <a:cs typeface="Times New Roman" panose="02020603050405020304" pitchFamily="18" charset="0"/>
              </a:rPr>
              <a:t>F</a:t>
            </a:r>
            <a:r>
              <a:rPr lang="en-US" sz="3800" dirty="0">
                <a:latin typeface="Times New Roman" panose="02020603050405020304" pitchFamily="18" charset="0"/>
                <a:cs typeface="Times New Roman" panose="02020603050405020304" pitchFamily="18" charset="0"/>
              </a:rPr>
              <a:t>. Revalidation activities, actual status and future planning. G. Key acceptance criteria </a:t>
            </a:r>
            <a:endParaRPr lang="en-US" sz="3800" dirty="0" smtClean="0">
              <a:latin typeface="Times New Roman" panose="02020603050405020304" pitchFamily="18" charset="0"/>
              <a:cs typeface="Times New Roman" panose="02020603050405020304" pitchFamily="18" charset="0"/>
            </a:endParaRPr>
          </a:p>
          <a:p>
            <a:pPr algn="just"/>
            <a:r>
              <a:rPr lang="en-US" sz="3800" dirty="0" smtClean="0">
                <a:latin typeface="Times New Roman" panose="02020603050405020304" pitchFamily="18" charset="0"/>
                <a:cs typeface="Times New Roman" panose="02020603050405020304" pitchFamily="18" charset="0"/>
              </a:rPr>
              <a:t>H</a:t>
            </a:r>
            <a:r>
              <a:rPr lang="en-US" sz="3800" dirty="0">
                <a:latin typeface="Times New Roman" panose="02020603050405020304" pitchFamily="18" charset="0"/>
                <a:cs typeface="Times New Roman" panose="02020603050405020304" pitchFamily="18" charset="0"/>
              </a:rPr>
              <a:t>. Documentation format </a:t>
            </a:r>
            <a:endParaRPr lang="en-US" sz="3800" dirty="0" smtClean="0">
              <a:latin typeface="Times New Roman" panose="02020603050405020304" pitchFamily="18" charset="0"/>
              <a:cs typeface="Times New Roman" panose="02020603050405020304" pitchFamily="18" charset="0"/>
            </a:endParaRPr>
          </a:p>
          <a:p>
            <a:pPr algn="just"/>
            <a:r>
              <a:rPr lang="en-US" sz="3800" dirty="0" smtClean="0">
                <a:latin typeface="Times New Roman" panose="02020603050405020304" pitchFamily="18" charset="0"/>
                <a:cs typeface="Times New Roman" panose="02020603050405020304" pitchFamily="18" charset="0"/>
              </a:rPr>
              <a:t>I</a:t>
            </a:r>
            <a:r>
              <a:rPr lang="en-US" sz="3800" dirty="0">
                <a:latin typeface="Times New Roman" panose="02020603050405020304" pitchFamily="18" charset="0"/>
                <a:cs typeface="Times New Roman" panose="02020603050405020304" pitchFamily="18" charset="0"/>
              </a:rPr>
              <a:t>. Reference to required SOPs </a:t>
            </a:r>
            <a:endParaRPr lang="en-US" sz="3800" dirty="0" smtClean="0">
              <a:latin typeface="Times New Roman" panose="02020603050405020304" pitchFamily="18" charset="0"/>
              <a:cs typeface="Times New Roman" panose="02020603050405020304" pitchFamily="18" charset="0"/>
            </a:endParaRPr>
          </a:p>
          <a:p>
            <a:pPr algn="just"/>
            <a:r>
              <a:rPr lang="en-US" sz="3800" dirty="0" smtClean="0">
                <a:latin typeface="Times New Roman" panose="02020603050405020304" pitchFamily="18" charset="0"/>
                <a:cs typeface="Times New Roman" panose="02020603050405020304" pitchFamily="18" charset="0"/>
              </a:rPr>
              <a:t>J</a:t>
            </a:r>
            <a:r>
              <a:rPr lang="en-US" sz="3800" dirty="0">
                <a:latin typeface="Times New Roman" panose="02020603050405020304" pitchFamily="18" charset="0"/>
                <a:cs typeface="Times New Roman" panose="02020603050405020304" pitchFamily="18" charset="0"/>
              </a:rPr>
              <a:t>. Time plans of each validation project and sub project.</a:t>
            </a:r>
            <a:endParaRPr lang="en-IN" sz="3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0094932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1818" y="0"/>
            <a:ext cx="8229600" cy="1143000"/>
          </a:xfrm>
        </p:spPr>
        <p:txBody>
          <a:bodyPr>
            <a:normAutofit/>
          </a:bodyPr>
          <a:lstStyle/>
          <a:p>
            <a:r>
              <a:rPr lang="en-US" sz="3200" dirty="0">
                <a:latin typeface="Times New Roman" panose="02020603050405020304" pitchFamily="18" charset="0"/>
                <a:cs typeface="Times New Roman" panose="02020603050405020304" pitchFamily="18" charset="0"/>
              </a:rPr>
              <a:t>TYPES OF VALIDATION</a:t>
            </a:r>
            <a:endParaRPr lang="en-IN" sz="32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228600" y="914400"/>
            <a:ext cx="8686800" cy="5943600"/>
          </a:xfrm>
        </p:spPr>
        <p:txBody>
          <a:bodyPr>
            <a:normAutofit fontScale="55000" lnSpcReduction="20000"/>
          </a:bodyPr>
          <a:lstStyle/>
          <a:p>
            <a:pPr marL="0" indent="0" algn="just">
              <a:buNone/>
            </a:pPr>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major types of Validation : </a:t>
            </a:r>
            <a:endParaRPr lang="en-US"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PROCESS </a:t>
            </a:r>
            <a:r>
              <a:rPr lang="en-US" dirty="0">
                <a:latin typeface="Times New Roman" panose="02020603050405020304" pitchFamily="18" charset="0"/>
                <a:cs typeface="Times New Roman" panose="02020603050405020304" pitchFamily="18" charset="0"/>
              </a:rPr>
              <a:t>VALIDATION </a:t>
            </a:r>
            <a:endParaRPr lang="en-US"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CLEANING </a:t>
            </a:r>
            <a:r>
              <a:rPr lang="en-US" dirty="0">
                <a:latin typeface="Times New Roman" panose="02020603050405020304" pitchFamily="18" charset="0"/>
                <a:cs typeface="Times New Roman" panose="02020603050405020304" pitchFamily="18" charset="0"/>
              </a:rPr>
              <a:t>VALIDATION </a:t>
            </a:r>
            <a:endParaRPr lang="en-US"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EQUIPMENT </a:t>
            </a:r>
            <a:r>
              <a:rPr lang="en-US" dirty="0">
                <a:latin typeface="Times New Roman" panose="02020603050405020304" pitchFamily="18" charset="0"/>
                <a:cs typeface="Times New Roman" panose="02020603050405020304" pitchFamily="18" charset="0"/>
              </a:rPr>
              <a:t>VALIDATION </a:t>
            </a:r>
            <a:endParaRPr lang="en-US"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VALIDATION </a:t>
            </a:r>
            <a:r>
              <a:rPr lang="en-US" dirty="0">
                <a:latin typeface="Times New Roman" panose="02020603050405020304" pitchFamily="18" charset="0"/>
                <a:cs typeface="Times New Roman" panose="02020603050405020304" pitchFamily="18" charset="0"/>
              </a:rPr>
              <a:t>OF ANALYTICAL </a:t>
            </a:r>
            <a:r>
              <a:rPr lang="en-US" dirty="0" smtClean="0">
                <a:latin typeface="Times New Roman" panose="02020603050405020304" pitchFamily="18" charset="0"/>
                <a:cs typeface="Times New Roman" panose="02020603050405020304" pitchFamily="18" charset="0"/>
              </a:rPr>
              <a:t>METHODS</a:t>
            </a:r>
          </a:p>
          <a:p>
            <a:pPr algn="just"/>
            <a:endParaRPr lang="en-US" dirty="0">
              <a:latin typeface="Times New Roman" panose="02020603050405020304" pitchFamily="18" charset="0"/>
              <a:cs typeface="Times New Roman" panose="02020603050405020304" pitchFamily="18" charset="0"/>
            </a:endParaRPr>
          </a:p>
          <a:p>
            <a:pPr marL="514350" indent="-514350" algn="just">
              <a:buAutoNum type="arabicPeriod"/>
            </a:pPr>
            <a:r>
              <a:rPr lang="en-US" dirty="0" smtClean="0">
                <a:latin typeface="Times New Roman" panose="02020603050405020304" pitchFamily="18" charset="0"/>
                <a:cs typeface="Times New Roman" panose="02020603050405020304" pitchFamily="18" charset="0"/>
              </a:rPr>
              <a:t>PROCESS VALIDATION</a:t>
            </a:r>
          </a:p>
          <a:p>
            <a:pPr marL="0" indent="0" algn="just">
              <a:buNone/>
            </a:pPr>
            <a:endParaRPr lang="en-US" dirty="0" smtClean="0">
              <a:latin typeface="Times New Roman" panose="02020603050405020304" pitchFamily="18" charset="0"/>
              <a:cs typeface="Times New Roman" panose="02020603050405020304" pitchFamily="18" charset="0"/>
            </a:endParaRPr>
          </a:p>
          <a:p>
            <a:pPr marL="0" indent="0" algn="just">
              <a:buNone/>
            </a:pPr>
            <a:r>
              <a:rPr lang="en-US" dirty="0" smtClean="0">
                <a:latin typeface="Times New Roman" panose="02020603050405020304" pitchFamily="18" charset="0"/>
                <a:cs typeface="Times New Roman" panose="02020603050405020304" pitchFamily="18" charset="0"/>
              </a:rPr>
              <a:t>Definition</a:t>
            </a:r>
          </a:p>
          <a:p>
            <a:pPr marL="0" indent="0" algn="just">
              <a:buNone/>
            </a:pPr>
            <a:endParaRPr lang="en-US" dirty="0" smtClean="0">
              <a:latin typeface="Times New Roman" panose="02020603050405020304" pitchFamily="18" charset="0"/>
              <a:cs typeface="Times New Roman" panose="02020603050405020304" pitchFamily="18" charset="0"/>
            </a:endParaRPr>
          </a:p>
          <a:p>
            <a:pPr marL="0" indent="0" algn="just">
              <a:buNone/>
            </a:pPr>
            <a:r>
              <a:rPr lang="en-US" dirty="0" smtClean="0">
                <a:latin typeface="Times New Roman" panose="02020603050405020304" pitchFamily="18" charset="0"/>
                <a:cs typeface="Times New Roman" panose="02020603050405020304" pitchFamily="18" charset="0"/>
              </a:rPr>
              <a:t>As </a:t>
            </a:r>
            <a:r>
              <a:rPr lang="en-US" dirty="0">
                <a:latin typeface="Times New Roman" panose="02020603050405020304" pitchFamily="18" charset="0"/>
                <a:cs typeface="Times New Roman" panose="02020603050405020304" pitchFamily="18" charset="0"/>
              </a:rPr>
              <a:t>per FDA Nov.2008,‘The collection of data from the process design stage throughout production</a:t>
            </a:r>
            <a:r>
              <a:rPr lang="en-US" dirty="0" smtClean="0">
                <a:latin typeface="Times New Roman" panose="02020603050405020304" pitchFamily="18" charset="0"/>
                <a:cs typeface="Times New Roman" panose="02020603050405020304" pitchFamily="18" charset="0"/>
              </a:rPr>
              <a:t>, which </a:t>
            </a:r>
            <a:r>
              <a:rPr lang="en-US" dirty="0">
                <a:latin typeface="Times New Roman" panose="02020603050405020304" pitchFamily="18" charset="0"/>
                <a:cs typeface="Times New Roman" panose="02020603050405020304" pitchFamily="18" charset="0"/>
              </a:rPr>
              <a:t>establishes scientific evidence that a process is capable of consistently delivering quality </a:t>
            </a:r>
            <a:r>
              <a:rPr lang="en-US" dirty="0" smtClean="0">
                <a:latin typeface="Times New Roman" panose="02020603050405020304" pitchFamily="18" charset="0"/>
                <a:cs typeface="Times New Roman" panose="02020603050405020304" pitchFamily="18" charset="0"/>
              </a:rPr>
              <a:t>products.</a:t>
            </a:r>
          </a:p>
          <a:p>
            <a:pPr marL="0" indent="0" algn="just">
              <a:buNone/>
            </a:pPr>
            <a:endParaRPr lang="en-US" dirty="0" smtClean="0">
              <a:latin typeface="Times New Roman" panose="02020603050405020304" pitchFamily="18" charset="0"/>
              <a:cs typeface="Times New Roman" panose="02020603050405020304" pitchFamily="18" charset="0"/>
            </a:endParaRPr>
          </a:p>
          <a:p>
            <a:pPr marL="0" indent="0" algn="just">
              <a:buNone/>
            </a:pPr>
            <a:r>
              <a:rPr lang="en-US" dirty="0" smtClean="0">
                <a:latin typeface="Times New Roman" panose="02020603050405020304" pitchFamily="18" charset="0"/>
                <a:cs typeface="Times New Roman" panose="02020603050405020304" pitchFamily="18" charset="0"/>
              </a:rPr>
              <a:t>Types </a:t>
            </a:r>
            <a:r>
              <a:rPr lang="en-US" dirty="0">
                <a:latin typeface="Times New Roman" panose="02020603050405020304" pitchFamily="18" charset="0"/>
                <a:cs typeface="Times New Roman" panose="02020603050405020304" pitchFamily="18" charset="0"/>
              </a:rPr>
              <a:t>of Process </a:t>
            </a:r>
            <a:r>
              <a:rPr lang="en-US" dirty="0" smtClean="0">
                <a:latin typeface="Times New Roman" panose="02020603050405020304" pitchFamily="18" charset="0"/>
                <a:cs typeface="Times New Roman" panose="02020603050405020304" pitchFamily="18" charset="0"/>
              </a:rPr>
              <a:t>validation:</a:t>
            </a:r>
          </a:p>
          <a:p>
            <a:pPr marL="0" indent="0" algn="just">
              <a:buNone/>
            </a:pPr>
            <a:endParaRPr lang="en-US" dirty="0" smtClean="0">
              <a:latin typeface="Times New Roman" panose="02020603050405020304" pitchFamily="18" charset="0"/>
              <a:cs typeface="Times New Roman" panose="02020603050405020304" pitchFamily="18" charset="0"/>
            </a:endParaRPr>
          </a:p>
          <a:p>
            <a:pPr marL="0" indent="0" algn="just">
              <a:buNone/>
            </a:pPr>
            <a:r>
              <a:rPr lang="en-US" dirty="0" smtClean="0">
                <a:latin typeface="Times New Roman" panose="02020603050405020304" pitchFamily="18" charset="0"/>
                <a:cs typeface="Times New Roman" panose="02020603050405020304" pitchFamily="18" charset="0"/>
              </a:rPr>
              <a:t>Prospective validation.</a:t>
            </a:r>
          </a:p>
          <a:p>
            <a:pPr marL="0" indent="0" algn="just">
              <a:buNone/>
            </a:pPr>
            <a:r>
              <a:rPr lang="en-US" dirty="0" smtClean="0">
                <a:latin typeface="Times New Roman" panose="02020603050405020304" pitchFamily="18" charset="0"/>
                <a:cs typeface="Times New Roman" panose="02020603050405020304" pitchFamily="18" charset="0"/>
              </a:rPr>
              <a:t>Retrospective validation.</a:t>
            </a:r>
          </a:p>
          <a:p>
            <a:pPr marL="0" indent="0" algn="just">
              <a:buNone/>
            </a:pPr>
            <a:r>
              <a:rPr lang="en-US" dirty="0" smtClean="0">
                <a:latin typeface="Times New Roman" panose="02020603050405020304" pitchFamily="18" charset="0"/>
                <a:cs typeface="Times New Roman" panose="02020603050405020304" pitchFamily="18" charset="0"/>
              </a:rPr>
              <a:t>Concurrent validation.</a:t>
            </a:r>
          </a:p>
          <a:p>
            <a:pPr marL="0" indent="0" algn="just">
              <a:buNone/>
            </a:pPr>
            <a:r>
              <a:rPr lang="en-US" dirty="0" smtClean="0">
                <a:latin typeface="Times New Roman" panose="02020603050405020304" pitchFamily="18" charset="0"/>
                <a:cs typeface="Times New Roman" panose="02020603050405020304" pitchFamily="18" charset="0"/>
              </a:rPr>
              <a:t>Revalidation.</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8934548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457200"/>
            <a:ext cx="8534400" cy="6629400"/>
          </a:xfrm>
        </p:spPr>
        <p:txBody>
          <a:bodyPr>
            <a:normAutofit fontScale="70000" lnSpcReduction="20000"/>
          </a:bodyPr>
          <a:lstStyle/>
          <a:p>
            <a:pPr marL="0" indent="0" algn="just">
              <a:buNone/>
            </a:pPr>
            <a:r>
              <a:rPr lang="en-US" dirty="0">
                <a:latin typeface="Times New Roman" panose="02020603050405020304" pitchFamily="18" charset="0"/>
                <a:cs typeface="Times New Roman" panose="02020603050405020304" pitchFamily="18" charset="0"/>
              </a:rPr>
              <a:t>Prospective </a:t>
            </a:r>
            <a:r>
              <a:rPr lang="en-US" dirty="0" smtClean="0">
                <a:latin typeface="Times New Roman" panose="02020603050405020304" pitchFamily="18" charset="0"/>
                <a:cs typeface="Times New Roman" panose="02020603050405020304" pitchFamily="18" charset="0"/>
              </a:rPr>
              <a:t>validation</a:t>
            </a:r>
          </a:p>
          <a:p>
            <a:pPr algn="just"/>
            <a:r>
              <a:rPr lang="en-US" dirty="0" smtClean="0">
                <a:latin typeface="Times New Roman" panose="02020603050405020304" pitchFamily="18" charset="0"/>
                <a:cs typeface="Times New Roman" panose="02020603050405020304" pitchFamily="18" charset="0"/>
              </a:rPr>
              <a:t>carried </a:t>
            </a:r>
            <a:r>
              <a:rPr lang="en-US" dirty="0">
                <a:latin typeface="Times New Roman" panose="02020603050405020304" pitchFamily="18" charset="0"/>
                <a:cs typeface="Times New Roman" panose="02020603050405020304" pitchFamily="18" charset="0"/>
              </a:rPr>
              <a:t>out during the development stage by means of a risk analysis of the production process, which is broken down into individual </a:t>
            </a:r>
            <a:r>
              <a:rPr lang="en-US" dirty="0" smtClean="0">
                <a:latin typeface="Times New Roman" panose="02020603050405020304" pitchFamily="18" charset="0"/>
                <a:cs typeface="Times New Roman" panose="02020603050405020304" pitchFamily="18" charset="0"/>
              </a:rPr>
              <a:t>steps.</a:t>
            </a:r>
          </a:p>
          <a:p>
            <a:pPr algn="just"/>
            <a:r>
              <a:rPr lang="en-US" dirty="0" smtClean="0">
                <a:latin typeface="Times New Roman" panose="02020603050405020304" pitchFamily="18" charset="0"/>
                <a:cs typeface="Times New Roman" panose="02020603050405020304" pitchFamily="18" charset="0"/>
              </a:rPr>
              <a:t>These </a:t>
            </a:r>
            <a:r>
              <a:rPr lang="en-US" dirty="0">
                <a:latin typeface="Times New Roman" panose="02020603050405020304" pitchFamily="18" charset="0"/>
                <a:cs typeface="Times New Roman" panose="02020603050405020304" pitchFamily="18" charset="0"/>
              </a:rPr>
              <a:t>are then evaluated on the basis of past experience to determine whether they might lead to critical </a:t>
            </a:r>
            <a:r>
              <a:rPr lang="en-US" dirty="0" smtClean="0">
                <a:latin typeface="Times New Roman" panose="02020603050405020304" pitchFamily="18" charset="0"/>
                <a:cs typeface="Times New Roman" panose="02020603050405020304" pitchFamily="18" charset="0"/>
              </a:rPr>
              <a:t>situations.</a:t>
            </a:r>
          </a:p>
          <a:p>
            <a:pPr algn="just"/>
            <a:r>
              <a:rPr lang="en-US" dirty="0" smtClean="0">
                <a:latin typeface="Times New Roman" panose="02020603050405020304" pitchFamily="18" charset="0"/>
                <a:cs typeface="Times New Roman" panose="02020603050405020304" pitchFamily="18" charset="0"/>
              </a:rPr>
              <a:t>Where </a:t>
            </a:r>
            <a:r>
              <a:rPr lang="en-US" dirty="0">
                <a:latin typeface="Times New Roman" panose="02020603050405020304" pitchFamily="18" charset="0"/>
                <a:cs typeface="Times New Roman" panose="02020603050405020304" pitchFamily="18" charset="0"/>
              </a:rPr>
              <a:t>possible critical situations are identified, the risk is evaluated, the potential causes are investigated and assessed for probability and extent, the trial plans are drawn up, and the priorities </a:t>
            </a:r>
            <a:r>
              <a:rPr lang="en-US" dirty="0" smtClean="0">
                <a:latin typeface="Times New Roman" panose="02020603050405020304" pitchFamily="18" charset="0"/>
                <a:cs typeface="Times New Roman" panose="02020603050405020304" pitchFamily="18" charset="0"/>
              </a:rPr>
              <a:t>set</a:t>
            </a:r>
            <a:r>
              <a:rPr lang="en-US" dirty="0">
                <a:latin typeface="Times New Roman" panose="02020603050405020304" pitchFamily="18" charset="0"/>
                <a:cs typeface="Times New Roman" panose="02020603050405020304" pitchFamily="18" charset="0"/>
              </a:rPr>
              <a:t>.</a:t>
            </a:r>
          </a:p>
          <a:p>
            <a:pPr marL="0" indent="0" algn="just">
              <a:buNone/>
            </a:pPr>
            <a:r>
              <a:rPr lang="en-US" dirty="0" smtClean="0">
                <a:latin typeface="Times New Roman" panose="02020603050405020304" pitchFamily="18" charset="0"/>
                <a:cs typeface="Times New Roman" panose="02020603050405020304" pitchFamily="18" charset="0"/>
              </a:rPr>
              <a:t>Concurrent validation</a:t>
            </a:r>
          </a:p>
          <a:p>
            <a:pPr algn="just"/>
            <a:r>
              <a:rPr lang="en-US" dirty="0" smtClean="0">
                <a:latin typeface="Times New Roman" panose="02020603050405020304" pitchFamily="18" charset="0"/>
                <a:cs typeface="Times New Roman" panose="02020603050405020304" pitchFamily="18" charset="0"/>
              </a:rPr>
              <a:t>carried </a:t>
            </a:r>
            <a:r>
              <a:rPr lang="en-US" dirty="0">
                <a:latin typeface="Times New Roman" panose="02020603050405020304" pitchFamily="18" charset="0"/>
                <a:cs typeface="Times New Roman" panose="02020603050405020304" pitchFamily="18" charset="0"/>
              </a:rPr>
              <a:t>out during normal </a:t>
            </a:r>
            <a:r>
              <a:rPr lang="en-US" dirty="0" smtClean="0">
                <a:latin typeface="Times New Roman" panose="02020603050405020304" pitchFamily="18" charset="0"/>
                <a:cs typeface="Times New Roman" panose="02020603050405020304" pitchFamily="18" charset="0"/>
              </a:rPr>
              <a:t>production</a:t>
            </a:r>
          </a:p>
          <a:p>
            <a:pPr algn="just"/>
            <a:r>
              <a:rPr lang="en-US" dirty="0" smtClean="0">
                <a:latin typeface="Times New Roman" panose="02020603050405020304" pitchFamily="18" charset="0"/>
                <a:cs typeface="Times New Roman" panose="02020603050405020304" pitchFamily="18" charset="0"/>
              </a:rPr>
              <a:t>This </a:t>
            </a:r>
            <a:r>
              <a:rPr lang="en-US" dirty="0">
                <a:latin typeface="Times New Roman" panose="02020603050405020304" pitchFamily="18" charset="0"/>
                <a:cs typeface="Times New Roman" panose="02020603050405020304" pitchFamily="18" charset="0"/>
              </a:rPr>
              <a:t>method is effective only if the development stage has resulted in a proper understanding of the fundamentals of the </a:t>
            </a:r>
            <a:r>
              <a:rPr lang="en-US" dirty="0" smtClean="0">
                <a:latin typeface="Times New Roman" panose="02020603050405020304" pitchFamily="18" charset="0"/>
                <a:cs typeface="Times New Roman" panose="02020603050405020304" pitchFamily="18" charset="0"/>
              </a:rPr>
              <a:t>process.</a:t>
            </a:r>
          </a:p>
          <a:p>
            <a:pPr algn="just"/>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first three production-scale batches must be monitored as comprehensively as possible. </a:t>
            </a:r>
            <a:endParaRPr lang="en-US"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nature and specifications of subsequent in-process and final tests are based on the evaluation of the results of such monitoring</a:t>
            </a:r>
            <a:r>
              <a:rPr lang="en-US" dirty="0" smtClean="0">
                <a:latin typeface="Times New Roman" panose="02020603050405020304" pitchFamily="18" charset="0"/>
                <a:cs typeface="Times New Roman" panose="02020603050405020304" pitchFamily="18" charset="0"/>
              </a:rPr>
              <a:t>.</a:t>
            </a:r>
          </a:p>
          <a:p>
            <a:pPr algn="just"/>
            <a:r>
              <a:rPr lang="en-US" dirty="0" smtClean="0">
                <a:latin typeface="Times New Roman" panose="02020603050405020304" pitchFamily="18" charset="0"/>
                <a:cs typeface="Times New Roman" panose="02020603050405020304" pitchFamily="18" charset="0"/>
              </a:rPr>
              <a:t>his </a:t>
            </a:r>
            <a:r>
              <a:rPr lang="en-US" dirty="0">
                <a:latin typeface="Times New Roman" panose="02020603050405020304" pitchFamily="18" charset="0"/>
                <a:cs typeface="Times New Roman" panose="02020603050405020304" pitchFamily="18" charset="0"/>
              </a:rPr>
              <a:t>careful monitoring of the first three production batches is sometimes regarded as prospective validation. </a:t>
            </a:r>
            <a:endParaRPr lang="en-US"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Concurrent </a:t>
            </a:r>
            <a:r>
              <a:rPr lang="en-US" dirty="0">
                <a:latin typeface="Times New Roman" panose="02020603050405020304" pitchFamily="18" charset="0"/>
                <a:cs typeface="Times New Roman" panose="02020603050405020304" pitchFamily="18" charset="0"/>
              </a:rPr>
              <a:t>validation together with a trend analysis including stability should be carried out to an appropriate extent throughout the life of the product. </a:t>
            </a:r>
          </a:p>
        </p:txBody>
      </p:sp>
    </p:spTree>
    <p:extLst>
      <p:ext uri="{BB962C8B-B14F-4D97-AF65-F5344CB8AC3E}">
        <p14:creationId xmlns:p14="http://schemas.microsoft.com/office/powerpoint/2010/main" val="387356439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5897563"/>
          </a:xfrm>
        </p:spPr>
        <p:txBody>
          <a:bodyPr>
            <a:normAutofit fontScale="77500" lnSpcReduction="20000"/>
          </a:bodyPr>
          <a:lstStyle/>
          <a:p>
            <a:pPr marL="0" indent="0" algn="just">
              <a:buNone/>
            </a:pPr>
            <a:r>
              <a:rPr lang="en-US" dirty="0">
                <a:latin typeface="Times New Roman" panose="02020603050405020304" pitchFamily="18" charset="0"/>
                <a:cs typeface="Times New Roman" panose="02020603050405020304" pitchFamily="18" charset="0"/>
              </a:rPr>
              <a:t>Retrospective </a:t>
            </a:r>
            <a:r>
              <a:rPr lang="en-US" dirty="0" smtClean="0">
                <a:latin typeface="Times New Roman" panose="02020603050405020304" pitchFamily="18" charset="0"/>
                <a:cs typeface="Times New Roman" panose="02020603050405020304" pitchFamily="18" charset="0"/>
              </a:rPr>
              <a:t>Validation</a:t>
            </a:r>
          </a:p>
          <a:p>
            <a:pPr algn="just"/>
            <a:r>
              <a:rPr lang="en-US" dirty="0" smtClean="0">
                <a:latin typeface="Times New Roman" panose="02020603050405020304" pitchFamily="18" charset="0"/>
                <a:cs typeface="Times New Roman" panose="02020603050405020304" pitchFamily="18" charset="0"/>
              </a:rPr>
              <a:t>Retrospective </a:t>
            </a:r>
            <a:r>
              <a:rPr lang="en-US" dirty="0">
                <a:latin typeface="Times New Roman" panose="02020603050405020304" pitchFamily="18" charset="0"/>
                <a:cs typeface="Times New Roman" panose="02020603050405020304" pitchFamily="18" charset="0"/>
              </a:rPr>
              <a:t>validation involves the examination of past experience of production on the assumption that composition, procedures, and equipment remain </a:t>
            </a:r>
            <a:r>
              <a:rPr lang="en-US" dirty="0" smtClean="0">
                <a:latin typeface="Times New Roman" panose="02020603050405020304" pitchFamily="18" charset="0"/>
                <a:cs typeface="Times New Roman" panose="02020603050405020304" pitchFamily="18" charset="0"/>
              </a:rPr>
              <a:t>unchanged</a:t>
            </a:r>
          </a:p>
          <a:p>
            <a:pPr algn="just"/>
            <a:r>
              <a:rPr lang="en-US" dirty="0" smtClean="0">
                <a:latin typeface="Times New Roman" panose="02020603050405020304" pitchFamily="18" charset="0"/>
                <a:cs typeface="Times New Roman" panose="02020603050405020304" pitchFamily="18" charset="0"/>
              </a:rPr>
              <a:t>such </a:t>
            </a:r>
            <a:r>
              <a:rPr lang="en-US" dirty="0">
                <a:latin typeface="Times New Roman" panose="02020603050405020304" pitchFamily="18" charset="0"/>
                <a:cs typeface="Times New Roman" panose="02020603050405020304" pitchFamily="18" charset="0"/>
              </a:rPr>
              <a:t>experience and the results of in-process and final control tests are then </a:t>
            </a:r>
            <a:r>
              <a:rPr lang="en-US" dirty="0" smtClean="0">
                <a:latin typeface="Times New Roman" panose="02020603050405020304" pitchFamily="18" charset="0"/>
                <a:cs typeface="Times New Roman" panose="02020603050405020304" pitchFamily="18" charset="0"/>
              </a:rPr>
              <a:t>evaluated.</a:t>
            </a:r>
          </a:p>
          <a:p>
            <a:pPr algn="just"/>
            <a:r>
              <a:rPr lang="en-US" dirty="0" smtClean="0">
                <a:latin typeface="Times New Roman" panose="02020603050405020304" pitchFamily="18" charset="0"/>
                <a:cs typeface="Times New Roman" panose="02020603050405020304" pitchFamily="18" charset="0"/>
              </a:rPr>
              <a:t>Recorded </a:t>
            </a:r>
            <a:r>
              <a:rPr lang="en-US" dirty="0">
                <a:latin typeface="Times New Roman" panose="02020603050405020304" pitchFamily="18" charset="0"/>
                <a:cs typeface="Times New Roman" panose="02020603050405020304" pitchFamily="18" charset="0"/>
              </a:rPr>
              <a:t>difficulties and failures in production are analyzed to determine the limits of process parameters</a:t>
            </a:r>
            <a:r>
              <a:rPr lang="en-US"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marL="0" indent="0" algn="just">
              <a:buNone/>
            </a:pPr>
            <a:r>
              <a:rPr lang="en-US" dirty="0" smtClean="0">
                <a:latin typeface="Times New Roman" panose="02020603050405020304" pitchFamily="18" charset="0"/>
                <a:cs typeface="Times New Roman" panose="02020603050405020304" pitchFamily="18" charset="0"/>
              </a:rPr>
              <a:t>Revalidation</a:t>
            </a:r>
          </a:p>
          <a:p>
            <a:pPr algn="just"/>
            <a:r>
              <a:rPr lang="en-US" dirty="0" smtClean="0">
                <a:latin typeface="Times New Roman" panose="02020603050405020304" pitchFamily="18" charset="0"/>
                <a:cs typeface="Times New Roman" panose="02020603050405020304" pitchFamily="18" charset="0"/>
              </a:rPr>
              <a:t>Revalidation </a:t>
            </a:r>
            <a:r>
              <a:rPr lang="en-US" dirty="0">
                <a:latin typeface="Times New Roman" panose="02020603050405020304" pitchFamily="18" charset="0"/>
                <a:cs typeface="Times New Roman" panose="02020603050405020304" pitchFamily="18" charset="0"/>
              </a:rPr>
              <a:t>is needed to ensure that changes in the process and/or in the process environment, whether intentional or unintentional, do not adversely affect process characteristics and product </a:t>
            </a:r>
            <a:r>
              <a:rPr lang="en-US" dirty="0" smtClean="0">
                <a:latin typeface="Times New Roman" panose="02020603050405020304" pitchFamily="18" charset="0"/>
                <a:cs typeface="Times New Roman" panose="02020603050405020304" pitchFamily="18" charset="0"/>
              </a:rPr>
              <a:t>quality.</a:t>
            </a:r>
          </a:p>
          <a:p>
            <a:pPr marL="0" indent="0" algn="just">
              <a:buNone/>
            </a:pPr>
            <a:r>
              <a:rPr lang="en-US" dirty="0" smtClean="0">
                <a:latin typeface="Times New Roman" panose="02020603050405020304" pitchFamily="18" charset="0"/>
                <a:cs typeface="Times New Roman" panose="02020603050405020304" pitchFamily="18" charset="0"/>
              </a:rPr>
              <a:t>Revalidation </a:t>
            </a:r>
            <a:r>
              <a:rPr lang="en-US" dirty="0">
                <a:latin typeface="Times New Roman" panose="02020603050405020304" pitchFamily="18" charset="0"/>
                <a:cs typeface="Times New Roman" panose="02020603050405020304" pitchFamily="18" charset="0"/>
              </a:rPr>
              <a:t>may be divided into two broad categories</a:t>
            </a:r>
            <a:r>
              <a:rPr lang="en-US" dirty="0" smtClean="0">
                <a:latin typeface="Times New Roman" panose="02020603050405020304" pitchFamily="18" charset="0"/>
                <a:cs typeface="Times New Roman" panose="02020603050405020304" pitchFamily="18" charset="0"/>
              </a:rPr>
              <a:t>:</a:t>
            </a:r>
          </a:p>
          <a:p>
            <a:pPr algn="just"/>
            <a:r>
              <a:rPr lang="en-US" dirty="0" smtClean="0">
                <a:latin typeface="Times New Roman" panose="02020603050405020304" pitchFamily="18" charset="0"/>
                <a:cs typeface="Times New Roman" panose="02020603050405020304" pitchFamily="18" charset="0"/>
              </a:rPr>
              <a:t>Revalidation </a:t>
            </a:r>
            <a:r>
              <a:rPr lang="en-US" dirty="0">
                <a:latin typeface="Times New Roman" panose="02020603050405020304" pitchFamily="18" charset="0"/>
                <a:cs typeface="Times New Roman" panose="02020603050405020304" pitchFamily="18" charset="0"/>
              </a:rPr>
              <a:t>after any change having a bearing on product quality. </a:t>
            </a:r>
          </a:p>
          <a:p>
            <a:pPr algn="just"/>
            <a:r>
              <a:rPr lang="en-US" dirty="0" smtClean="0">
                <a:latin typeface="Times New Roman" panose="02020603050405020304" pitchFamily="18" charset="0"/>
                <a:cs typeface="Times New Roman" panose="02020603050405020304" pitchFamily="18" charset="0"/>
              </a:rPr>
              <a:t>Periodic </a:t>
            </a:r>
            <a:r>
              <a:rPr lang="en-US" dirty="0">
                <a:latin typeface="Times New Roman" panose="02020603050405020304" pitchFamily="18" charset="0"/>
                <a:cs typeface="Times New Roman" panose="02020603050405020304" pitchFamily="18" charset="0"/>
              </a:rPr>
              <a:t>revalidation carried out at scheduled intervals</a:t>
            </a:r>
            <a:r>
              <a:rPr lang="en-US" dirty="0" smtClean="0">
                <a:latin typeface="Times New Roman" panose="02020603050405020304" pitchFamily="18" charset="0"/>
                <a:cs typeface="Times New Roman" panose="02020603050405020304" pitchFamily="18" charset="0"/>
              </a:rPr>
              <a:t>.</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7133329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228600"/>
            <a:ext cx="8458200" cy="6477000"/>
          </a:xfrm>
        </p:spPr>
        <p:txBody>
          <a:bodyPr>
            <a:normAutofit fontScale="77500" lnSpcReduction="20000"/>
          </a:bodyPr>
          <a:lstStyle/>
          <a:p>
            <a:pPr marL="0" indent="0" algn="just">
              <a:buNone/>
            </a:pPr>
            <a:r>
              <a:rPr lang="en-US" dirty="0" smtClean="0">
                <a:latin typeface="Times New Roman" panose="02020603050405020304" pitchFamily="18" charset="0"/>
                <a:cs typeface="Times New Roman" panose="02020603050405020304" pitchFamily="18" charset="0"/>
              </a:rPr>
              <a:t>2. CLEANING VALIDATION</a:t>
            </a:r>
          </a:p>
          <a:p>
            <a:pPr marL="0" indent="0" algn="just">
              <a:buNone/>
            </a:pPr>
            <a:r>
              <a:rPr lang="en-US" dirty="0" smtClean="0">
                <a:latin typeface="Times New Roman" panose="02020603050405020304" pitchFamily="18" charset="0"/>
                <a:cs typeface="Times New Roman" panose="02020603050405020304" pitchFamily="18" charset="0"/>
              </a:rPr>
              <a:t>DEFINITION</a:t>
            </a:r>
            <a:r>
              <a:rPr lang="en-US" dirty="0">
                <a:latin typeface="Times New Roman" panose="02020603050405020304" pitchFamily="18" charset="0"/>
                <a:cs typeface="Times New Roman" panose="02020603050405020304" pitchFamily="18" charset="0"/>
              </a:rPr>
              <a:t>: </a:t>
            </a:r>
            <a:endParaRPr lang="en-US" dirty="0" smtClean="0">
              <a:latin typeface="Times New Roman" panose="02020603050405020304" pitchFamily="18" charset="0"/>
              <a:cs typeface="Times New Roman" panose="02020603050405020304" pitchFamily="18" charset="0"/>
            </a:endParaRPr>
          </a:p>
          <a:p>
            <a:pPr marL="0" indent="0" algn="just">
              <a:buNone/>
            </a:pPr>
            <a:r>
              <a:rPr lang="en-US" dirty="0" smtClean="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A process of </a:t>
            </a:r>
            <a:r>
              <a:rPr lang="en-US" dirty="0" smtClean="0">
                <a:latin typeface="Times New Roman" panose="02020603050405020304" pitchFamily="18" charset="0"/>
                <a:cs typeface="Times New Roman" panose="02020603050405020304" pitchFamily="18" charset="0"/>
              </a:rPr>
              <a:t>attaining </a:t>
            </a:r>
            <a:r>
              <a:rPr lang="en-US" dirty="0">
                <a:latin typeface="Times New Roman" panose="02020603050405020304" pitchFamily="18" charset="0"/>
                <a:cs typeface="Times New Roman" panose="02020603050405020304" pitchFamily="18" charset="0"/>
              </a:rPr>
              <a:t>and document in sufficient evidence to give reasonable assurance, given the current state of Science and Technology, that the cleaning process under consideration does, and / or will do, what it </a:t>
            </a:r>
            <a:r>
              <a:rPr lang="en-US" dirty="0" smtClean="0">
                <a:latin typeface="Times New Roman" panose="02020603050405020304" pitchFamily="18" charset="0"/>
                <a:cs typeface="Times New Roman" panose="02020603050405020304" pitchFamily="18" charset="0"/>
              </a:rPr>
              <a:t>purpose </a:t>
            </a:r>
            <a:r>
              <a:rPr lang="en-US" dirty="0">
                <a:latin typeface="Times New Roman" panose="02020603050405020304" pitchFamily="18" charset="0"/>
                <a:cs typeface="Times New Roman" panose="02020603050405020304" pitchFamily="18" charset="0"/>
              </a:rPr>
              <a:t>to do.” </a:t>
            </a:r>
            <a:endParaRPr lang="en-US" dirty="0" smtClean="0">
              <a:latin typeface="Times New Roman" panose="02020603050405020304" pitchFamily="18" charset="0"/>
              <a:cs typeface="Times New Roman" panose="02020603050405020304" pitchFamily="18" charset="0"/>
            </a:endParaRPr>
          </a:p>
          <a:p>
            <a:pPr marL="0" indent="0" algn="just">
              <a:buNone/>
            </a:pPr>
            <a:r>
              <a:rPr lang="en-US" dirty="0" smtClean="0">
                <a:latin typeface="Times New Roman" panose="02020603050405020304" pitchFamily="18" charset="0"/>
                <a:cs typeface="Times New Roman" panose="02020603050405020304" pitchFamily="18" charset="0"/>
              </a:rPr>
              <a:t>Objective…</a:t>
            </a:r>
          </a:p>
          <a:p>
            <a:pPr algn="just"/>
            <a:r>
              <a:rPr lang="en-US" dirty="0" smtClean="0">
                <a:latin typeface="Times New Roman" panose="02020603050405020304" pitchFamily="18" charset="0"/>
                <a:cs typeface="Times New Roman" panose="02020603050405020304" pitchFamily="18" charset="0"/>
              </a:rPr>
              <a:t>To </a:t>
            </a:r>
            <a:r>
              <a:rPr lang="en-US" dirty="0">
                <a:latin typeface="Times New Roman" panose="02020603050405020304" pitchFamily="18" charset="0"/>
                <a:cs typeface="Times New Roman" panose="02020603050405020304" pitchFamily="18" charset="0"/>
              </a:rPr>
              <a:t>minimize cross contamination. </a:t>
            </a:r>
          </a:p>
          <a:p>
            <a:pPr algn="just"/>
            <a:r>
              <a:rPr lang="en-US" dirty="0" smtClean="0">
                <a:latin typeface="Times New Roman" panose="02020603050405020304" pitchFamily="18" charset="0"/>
                <a:cs typeface="Times New Roman" panose="02020603050405020304" pitchFamily="18" charset="0"/>
              </a:rPr>
              <a:t>To </a:t>
            </a:r>
            <a:r>
              <a:rPr lang="en-US" dirty="0">
                <a:latin typeface="Times New Roman" panose="02020603050405020304" pitchFamily="18" charset="0"/>
                <a:cs typeface="Times New Roman" panose="02020603050405020304" pitchFamily="18" charset="0"/>
              </a:rPr>
              <a:t>determine efficiency of cleaning process. </a:t>
            </a:r>
          </a:p>
          <a:p>
            <a:pPr algn="just"/>
            <a:r>
              <a:rPr lang="en-US" dirty="0" smtClean="0">
                <a:latin typeface="Times New Roman" panose="02020603050405020304" pitchFamily="18" charset="0"/>
                <a:cs typeface="Times New Roman" panose="02020603050405020304" pitchFamily="18" charset="0"/>
              </a:rPr>
              <a:t>To </a:t>
            </a:r>
            <a:r>
              <a:rPr lang="en-US" dirty="0">
                <a:latin typeface="Times New Roman" panose="02020603050405020304" pitchFamily="18" charset="0"/>
                <a:cs typeface="Times New Roman" panose="02020603050405020304" pitchFamily="18" charset="0"/>
              </a:rPr>
              <a:t>do troubleshooting in case problem identified in the cleaning process and give suggestions to improve the process</a:t>
            </a:r>
          </a:p>
          <a:p>
            <a:pPr marL="0" indent="0" algn="just">
              <a:buNone/>
            </a:pPr>
            <a:r>
              <a:rPr lang="en-US" dirty="0" smtClean="0">
                <a:latin typeface="Times New Roman" panose="02020603050405020304" pitchFamily="18" charset="0"/>
                <a:cs typeface="Times New Roman" panose="02020603050405020304" pitchFamily="18" charset="0"/>
              </a:rPr>
              <a:t>3</a:t>
            </a:r>
            <a:r>
              <a:rPr lang="en-US" dirty="0">
                <a:latin typeface="Times New Roman" panose="02020603050405020304" pitchFamily="18" charset="0"/>
                <a:cs typeface="Times New Roman" panose="02020603050405020304" pitchFamily="18" charset="0"/>
              </a:rPr>
              <a:t>. EQUIPMENT VALIDATION </a:t>
            </a:r>
            <a:endParaRPr lang="en-US" dirty="0" smtClean="0">
              <a:latin typeface="Times New Roman" panose="02020603050405020304" pitchFamily="18" charset="0"/>
              <a:cs typeface="Times New Roman" panose="02020603050405020304" pitchFamily="18" charset="0"/>
            </a:endParaRPr>
          </a:p>
          <a:p>
            <a:pPr marL="0" indent="0" algn="just">
              <a:buNone/>
            </a:pPr>
            <a:r>
              <a:rPr lang="en-US" dirty="0" smtClean="0">
                <a:latin typeface="Times New Roman" panose="02020603050405020304" pitchFamily="18" charset="0"/>
                <a:cs typeface="Times New Roman" panose="02020603050405020304" pitchFamily="18" charset="0"/>
              </a:rPr>
              <a:t>DEFINITION</a:t>
            </a:r>
          </a:p>
          <a:p>
            <a:pPr marL="0" indent="0" algn="just">
              <a:buNone/>
            </a:pPr>
            <a:r>
              <a:rPr lang="en-US" dirty="0" smtClean="0">
                <a:latin typeface="Times New Roman" panose="02020603050405020304" pitchFamily="18" charset="0"/>
                <a:cs typeface="Times New Roman" panose="02020603050405020304" pitchFamily="18" charset="0"/>
              </a:rPr>
              <a:t>As </a:t>
            </a:r>
            <a:r>
              <a:rPr lang="en-US" dirty="0">
                <a:latin typeface="Times New Roman" panose="02020603050405020304" pitchFamily="18" charset="0"/>
                <a:cs typeface="Times New Roman" panose="02020603050405020304" pitchFamily="18" charset="0"/>
              </a:rPr>
              <a:t>per FDA, May 1987,‘Action of proving that any equipment works correctly and leads to the expected result is equipment </a:t>
            </a:r>
            <a:r>
              <a:rPr lang="en-US" dirty="0" smtClean="0">
                <a:latin typeface="Times New Roman" panose="02020603050405020304" pitchFamily="18" charset="0"/>
                <a:cs typeface="Times New Roman" panose="02020603050405020304" pitchFamily="18" charset="0"/>
              </a:rPr>
              <a:t>qualification’. </a:t>
            </a:r>
          </a:p>
          <a:p>
            <a:pPr algn="just"/>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It is not a single step activity but instead result from many activities.</a:t>
            </a:r>
          </a:p>
          <a:p>
            <a:pPr algn="just"/>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562200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8229600" cy="1143000"/>
          </a:xfrm>
        </p:spPr>
        <p:txBody>
          <a:bodyPr>
            <a:normAutofit/>
          </a:bodyPr>
          <a:lstStyle/>
          <a:p>
            <a:r>
              <a:rPr lang="en-GB" sz="3200" b="1" dirty="0" smtClean="0">
                <a:latin typeface="Times New Roman" pitchFamily="18" charset="0"/>
                <a:cs typeface="Times New Roman" pitchFamily="18" charset="0"/>
              </a:rPr>
              <a:t>CONTROL OF QV</a:t>
            </a:r>
            <a:endParaRPr lang="en-US" sz="3200"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685800"/>
            <a:ext cx="8382000" cy="5943600"/>
          </a:xfrm>
        </p:spPr>
        <p:txBody>
          <a:bodyPr>
            <a:normAutofit/>
          </a:bodyPr>
          <a:lstStyle/>
          <a:p>
            <a:pPr algn="just">
              <a:buAutoNum type="arabicPeriod"/>
            </a:pPr>
            <a:r>
              <a:rPr lang="en-GB" sz="1600" b="1" dirty="0" smtClean="0">
                <a:latin typeface="Times New Roman" pitchFamily="18" charset="0"/>
                <a:cs typeface="Times New Roman" pitchFamily="18" charset="0"/>
              </a:rPr>
              <a:t>RAW MATERIAL</a:t>
            </a:r>
            <a:r>
              <a:rPr lang="en-GB" sz="1600" b="1" dirty="0">
                <a:latin typeface="Times New Roman" pitchFamily="18" charset="0"/>
                <a:cs typeface="Times New Roman" pitchFamily="18" charset="0"/>
              </a:rPr>
              <a:t> </a:t>
            </a:r>
            <a:r>
              <a:rPr lang="en-GB" sz="1600" b="1" dirty="0" smtClean="0">
                <a:latin typeface="Times New Roman" pitchFamily="18" charset="0"/>
                <a:cs typeface="Times New Roman" pitchFamily="18" charset="0"/>
              </a:rPr>
              <a:t>CONTROL: </a:t>
            </a:r>
            <a:r>
              <a:rPr lang="en-GB" sz="1600" dirty="0" smtClean="0">
                <a:latin typeface="Times New Roman" pitchFamily="18" charset="0"/>
                <a:cs typeface="Times New Roman" pitchFamily="18" charset="0"/>
              </a:rPr>
              <a:t>Two groups 1. Active/therapeutic</a:t>
            </a:r>
          </a:p>
          <a:p>
            <a:pPr algn="just">
              <a:buNone/>
            </a:pPr>
            <a:r>
              <a:rPr lang="en-GB" sz="1600" dirty="0">
                <a:latin typeface="Times New Roman" pitchFamily="18" charset="0"/>
                <a:cs typeface="Times New Roman" pitchFamily="18" charset="0"/>
              </a:rPr>
              <a:t> </a:t>
            </a:r>
            <a:r>
              <a:rPr lang="en-GB" sz="1600" dirty="0" smtClean="0">
                <a:latin typeface="Times New Roman" pitchFamily="18" charset="0"/>
                <a:cs typeface="Times New Roman" pitchFamily="18" charset="0"/>
              </a:rPr>
              <a:t>                                                                                 2. Inactive/inert</a:t>
            </a:r>
          </a:p>
          <a:p>
            <a:pPr algn="just"/>
            <a:r>
              <a:rPr lang="en-GB" sz="1600" dirty="0" smtClean="0">
                <a:latin typeface="Times New Roman" pitchFamily="18" charset="0"/>
                <a:cs typeface="Times New Roman" pitchFamily="18" charset="0"/>
              </a:rPr>
              <a:t>Selection of good raw material, maintain specifications in precise terminology.</a:t>
            </a:r>
          </a:p>
          <a:p>
            <a:pPr algn="just"/>
            <a:r>
              <a:rPr lang="en-GB" sz="1600" dirty="0" smtClean="0">
                <a:latin typeface="Times New Roman" pitchFamily="18" charset="0"/>
                <a:cs typeface="Times New Roman" pitchFamily="18" charset="0"/>
              </a:rPr>
              <a:t>Maintain details of test methods, instruments used and manner of sampling, e.t.c.</a:t>
            </a:r>
          </a:p>
          <a:p>
            <a:pPr algn="just"/>
            <a:r>
              <a:rPr lang="en-GB" sz="1600" dirty="0" smtClean="0">
                <a:latin typeface="Times New Roman" pitchFamily="18" charset="0"/>
                <a:cs typeface="Times New Roman" pitchFamily="18" charset="0"/>
              </a:rPr>
              <a:t>Sampling according SOP only, qualify control test, storage conditions and maintain batch no, lot no, material name, e.t.c.</a:t>
            </a:r>
          </a:p>
          <a:p>
            <a:pPr algn="just"/>
            <a:r>
              <a:rPr lang="en-GB" sz="1600" dirty="0" smtClean="0">
                <a:latin typeface="Times New Roman" pitchFamily="18" charset="0"/>
                <a:cs typeface="Times New Roman" pitchFamily="18" charset="0"/>
              </a:rPr>
              <a:t>The preserved sample should be retained for at least 7 years.</a:t>
            </a:r>
          </a:p>
          <a:p>
            <a:pPr algn="just">
              <a:buAutoNum type="arabicPeriod" startAt="2"/>
            </a:pPr>
            <a:r>
              <a:rPr lang="en-GB" sz="1600" b="1" dirty="0" smtClean="0">
                <a:latin typeface="Times New Roman" pitchFamily="18" charset="0"/>
                <a:cs typeface="Times New Roman" pitchFamily="18" charset="0"/>
              </a:rPr>
              <a:t>IN PROCESS ITEMS CONTROL: </a:t>
            </a:r>
          </a:p>
          <a:p>
            <a:pPr algn="just"/>
            <a:r>
              <a:rPr lang="en-GB" sz="1600" dirty="0" smtClean="0">
                <a:latin typeface="Times New Roman" pitchFamily="18" charset="0"/>
                <a:cs typeface="Times New Roman" pitchFamily="18" charset="0"/>
              </a:rPr>
              <a:t>Maintain FDP-CGMP guidelines to avoid contamination, errors, IPQA run to assess purity and quality uniformly.</a:t>
            </a:r>
          </a:p>
          <a:p>
            <a:pPr algn="just"/>
            <a:r>
              <a:rPr lang="en-GB" sz="1600" dirty="0" smtClean="0">
                <a:latin typeface="Times New Roman" pitchFamily="18" charset="0"/>
                <a:cs typeface="Times New Roman" pitchFamily="18" charset="0"/>
              </a:rPr>
              <a:t>Steps to be followed: 1. QA before start-up: Environmental and microbiological control and sanitation; raw materials and Mfg equipment.</a:t>
            </a:r>
          </a:p>
          <a:p>
            <a:pPr algn="just">
              <a:buNone/>
            </a:pPr>
            <a:r>
              <a:rPr lang="en-GB" sz="1600" dirty="0" smtClean="0">
                <a:latin typeface="Times New Roman" pitchFamily="18" charset="0"/>
                <a:cs typeface="Times New Roman" pitchFamily="18" charset="0"/>
              </a:rPr>
              <a:t>                                          2. QA at start-up: Raw material processing; compounding; packaging materials control; labels control; finished product control.</a:t>
            </a:r>
          </a:p>
          <a:p>
            <a:pPr algn="just">
              <a:buAutoNum type="arabicPeriod" startAt="3"/>
            </a:pPr>
            <a:r>
              <a:rPr lang="en-GB" sz="1600" b="1" dirty="0" smtClean="0">
                <a:latin typeface="Times New Roman" pitchFamily="18" charset="0"/>
                <a:cs typeface="Times New Roman" pitchFamily="18" charset="0"/>
              </a:rPr>
              <a:t>MFG VARIATION CONTROL: </a:t>
            </a:r>
            <a:r>
              <a:rPr lang="en-GB" sz="1600" dirty="0" smtClean="0">
                <a:latin typeface="Times New Roman" pitchFamily="18" charset="0"/>
                <a:cs typeface="Times New Roman" pitchFamily="18" charset="0"/>
              </a:rPr>
              <a:t>Monitoring environmental conditions under which products are </a:t>
            </a:r>
            <a:r>
              <a:rPr lang="en-GB" sz="1600" dirty="0" err="1" smtClean="0">
                <a:latin typeface="Times New Roman" pitchFamily="18" charset="0"/>
                <a:cs typeface="Times New Roman" pitchFamily="18" charset="0"/>
              </a:rPr>
              <a:t>Mfd</a:t>
            </a:r>
            <a:r>
              <a:rPr lang="en-GB" sz="1600" dirty="0" smtClean="0">
                <a:latin typeface="Times New Roman" pitchFamily="18" charset="0"/>
                <a:cs typeface="Times New Roman" pitchFamily="18" charset="0"/>
              </a:rPr>
              <a:t> or stored.</a:t>
            </a:r>
          </a:p>
          <a:p>
            <a:pPr algn="just"/>
            <a:r>
              <a:rPr lang="en-GB" sz="1600" dirty="0" smtClean="0">
                <a:latin typeface="Times New Roman" pitchFamily="18" charset="0"/>
                <a:cs typeface="Times New Roman" pitchFamily="18" charset="0"/>
              </a:rPr>
              <a:t>Monitoring of air and water systems to prevent contamination.</a:t>
            </a:r>
          </a:p>
          <a:p>
            <a:pPr algn="just"/>
            <a:r>
              <a:rPr lang="en-GB" sz="1600" dirty="0" smtClean="0">
                <a:latin typeface="Times New Roman" pitchFamily="18" charset="0"/>
                <a:cs typeface="Times New Roman" pitchFamily="18" charset="0"/>
              </a:rPr>
              <a:t>Air handling units.</a:t>
            </a:r>
          </a:p>
          <a:p>
            <a:pPr algn="just"/>
            <a:r>
              <a:rPr lang="en-GB" sz="1600" dirty="0" smtClean="0">
                <a:latin typeface="Times New Roman" pitchFamily="18" charset="0"/>
                <a:cs typeface="Times New Roman" pitchFamily="18" charset="0"/>
              </a:rPr>
              <a:t>Monitoring of personnel.</a:t>
            </a:r>
          </a:p>
          <a:p>
            <a:pPr algn="just"/>
            <a:r>
              <a:rPr lang="en-GB" sz="1600" dirty="0" smtClean="0">
                <a:latin typeface="Times New Roman" pitchFamily="18" charset="0"/>
                <a:cs typeface="Times New Roman" pitchFamily="18" charset="0"/>
              </a:rPr>
              <a:t>Feedback and follow-up.</a:t>
            </a:r>
          </a:p>
          <a:p>
            <a:pPr>
              <a:buNone/>
            </a:pPr>
            <a:r>
              <a:rPr lang="en-GB" sz="1600" dirty="0" smtClean="0">
                <a:latin typeface="Times New Roman" pitchFamily="18" charset="0"/>
                <a:cs typeface="Times New Roman" pitchFamily="18" charset="0"/>
              </a:rPr>
              <a:t>                                           </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001000" cy="5668963"/>
          </a:xfrm>
        </p:spPr>
        <p:txBody>
          <a:bodyPr>
            <a:normAutofit fontScale="70000" lnSpcReduction="20000"/>
          </a:bodyPr>
          <a:lstStyle/>
          <a:p>
            <a:pPr algn="just"/>
            <a:r>
              <a:rPr lang="en-US" dirty="0">
                <a:latin typeface="Times New Roman" panose="02020603050405020304" pitchFamily="18" charset="0"/>
                <a:cs typeface="Times New Roman" panose="02020603050405020304" pitchFamily="18" charset="0"/>
              </a:rPr>
              <a:t>VALIDATION OF ANALYTICAL </a:t>
            </a:r>
            <a:r>
              <a:rPr lang="en-US" dirty="0" smtClean="0">
                <a:latin typeface="Times New Roman" panose="02020603050405020304" pitchFamily="18" charset="0"/>
                <a:cs typeface="Times New Roman" panose="02020603050405020304" pitchFamily="18" charset="0"/>
              </a:rPr>
              <a:t>METHODS</a:t>
            </a:r>
          </a:p>
          <a:p>
            <a:pPr marL="0" indent="0" algn="just">
              <a:buNone/>
            </a:pPr>
            <a:r>
              <a:rPr lang="en-US" dirty="0" smtClean="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Definition </a:t>
            </a:r>
            <a:r>
              <a:rPr lang="en-US" dirty="0">
                <a:latin typeface="Times New Roman" panose="02020603050405020304" pitchFamily="18" charset="0"/>
                <a:cs typeface="Times New Roman" panose="02020603050405020304" pitchFamily="18" charset="0"/>
              </a:rPr>
              <a:t>: “The process by, which it is established, by laboratory studies, that the performance characteristics of the method meet the requirements for the intended analytical application”. </a:t>
            </a:r>
            <a:endParaRPr lang="en-US" dirty="0" smtClean="0">
              <a:latin typeface="Times New Roman" panose="02020603050405020304" pitchFamily="18" charset="0"/>
              <a:cs typeface="Times New Roman" panose="02020603050405020304" pitchFamily="18" charset="0"/>
            </a:endParaRPr>
          </a:p>
          <a:p>
            <a:pPr marL="0" indent="0" algn="just">
              <a:buNone/>
            </a:pPr>
            <a:endParaRPr lang="en-US"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Accuracy :“</a:t>
            </a:r>
            <a:r>
              <a:rPr lang="en-US" dirty="0">
                <a:latin typeface="Times New Roman" panose="02020603050405020304" pitchFamily="18" charset="0"/>
                <a:cs typeface="Times New Roman" panose="02020603050405020304" pitchFamily="18" charset="0"/>
              </a:rPr>
              <a:t>The closeness of test results obtained by that method to the true value. This accuracy should be established across its range</a:t>
            </a:r>
            <a:r>
              <a:rPr lang="en-US" dirty="0" smtClean="0">
                <a:latin typeface="Times New Roman" panose="02020603050405020304" pitchFamily="18" charset="0"/>
                <a:cs typeface="Times New Roman" panose="02020603050405020304" pitchFamily="18" charset="0"/>
              </a:rPr>
              <a:t>.”</a:t>
            </a:r>
          </a:p>
          <a:p>
            <a:pPr marL="0" indent="0" algn="just">
              <a:buNone/>
            </a:pPr>
            <a:r>
              <a:rPr lang="en-US" dirty="0" smtClean="0">
                <a:latin typeface="Times New Roman" panose="02020603050405020304" pitchFamily="18" charset="0"/>
                <a:cs typeface="Times New Roman" panose="02020603050405020304" pitchFamily="18" charset="0"/>
              </a:rPr>
              <a:t> </a:t>
            </a:r>
          </a:p>
          <a:p>
            <a:pPr algn="just"/>
            <a:r>
              <a:rPr lang="en-US" dirty="0" smtClean="0">
                <a:latin typeface="Times New Roman" panose="02020603050405020304" pitchFamily="18" charset="0"/>
                <a:cs typeface="Times New Roman" panose="02020603050405020304" pitchFamily="18" charset="0"/>
              </a:rPr>
              <a:t>Precision: "The </a:t>
            </a:r>
            <a:r>
              <a:rPr lang="en-US" dirty="0">
                <a:latin typeface="Times New Roman" panose="02020603050405020304" pitchFamily="18" charset="0"/>
                <a:cs typeface="Times New Roman" panose="02020603050405020304" pitchFamily="18" charset="0"/>
              </a:rPr>
              <a:t>degree of agreement among individual test results when the method is applied repeatedly to multiple sampling of a homogenous sample</a:t>
            </a:r>
            <a:r>
              <a:rPr lang="en-US" dirty="0" smtClean="0">
                <a:latin typeface="Times New Roman" panose="02020603050405020304" pitchFamily="18" charset="0"/>
                <a:cs typeface="Times New Roman" panose="02020603050405020304" pitchFamily="18" charset="0"/>
              </a:rPr>
              <a:t>.”</a:t>
            </a:r>
          </a:p>
          <a:p>
            <a:pPr algn="just"/>
            <a:r>
              <a:rPr lang="en-US" dirty="0" smtClean="0">
                <a:latin typeface="Times New Roman" panose="02020603050405020304" pitchFamily="18" charset="0"/>
                <a:cs typeface="Times New Roman" panose="02020603050405020304" pitchFamily="18" charset="0"/>
              </a:rPr>
              <a:t>Linearity</a:t>
            </a:r>
          </a:p>
          <a:p>
            <a:pPr algn="just"/>
            <a:r>
              <a:rPr lang="en-US" dirty="0" smtClean="0">
                <a:latin typeface="Times New Roman" panose="02020603050405020304" pitchFamily="18" charset="0"/>
                <a:cs typeface="Times New Roman" panose="02020603050405020304" pitchFamily="18" charset="0"/>
              </a:rPr>
              <a:t>Robustness</a:t>
            </a:r>
          </a:p>
          <a:p>
            <a:pPr algn="just"/>
            <a:r>
              <a:rPr lang="en-US" dirty="0" smtClean="0">
                <a:latin typeface="Times New Roman" panose="02020603050405020304" pitchFamily="18" charset="0"/>
                <a:cs typeface="Times New Roman" panose="02020603050405020304" pitchFamily="18" charset="0"/>
              </a:rPr>
              <a:t>Ruggedness</a:t>
            </a:r>
          </a:p>
          <a:p>
            <a:pPr algn="just"/>
            <a:r>
              <a:rPr lang="en-US" dirty="0" smtClean="0">
                <a:latin typeface="Times New Roman" panose="02020603050405020304" pitchFamily="18" charset="0"/>
                <a:cs typeface="Times New Roman" panose="02020603050405020304" pitchFamily="18" charset="0"/>
              </a:rPr>
              <a:t>Limit Of Detection</a:t>
            </a:r>
          </a:p>
          <a:p>
            <a:pPr algn="just"/>
            <a:r>
              <a:rPr lang="en-US" dirty="0" smtClean="0">
                <a:latin typeface="Times New Roman" panose="02020603050405020304" pitchFamily="18" charset="0"/>
                <a:cs typeface="Times New Roman" panose="02020603050405020304" pitchFamily="18" charset="0"/>
              </a:rPr>
              <a:t>Limit Of Quantification</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2315267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normAutofit/>
          </a:bodyPr>
          <a:lstStyle/>
          <a:p>
            <a:r>
              <a:rPr lang="en-GB" sz="2400" b="1" dirty="0" smtClean="0">
                <a:latin typeface="Times New Roman" pitchFamily="18" charset="0"/>
                <a:cs typeface="Times New Roman" pitchFamily="18" charset="0"/>
              </a:rPr>
              <a:t>Validation of Analytical Instruments &amp; calibration</a:t>
            </a:r>
            <a:endParaRPr lang="en-US" sz="2400"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381000"/>
            <a:ext cx="8382000" cy="6705600"/>
          </a:xfrm>
        </p:spPr>
        <p:txBody>
          <a:bodyPr>
            <a:noAutofit/>
          </a:bodyPr>
          <a:lstStyle/>
          <a:p>
            <a:pPr>
              <a:buNone/>
            </a:pPr>
            <a:r>
              <a:rPr lang="en-GB" sz="1400" b="1" dirty="0" smtClean="0">
                <a:solidFill>
                  <a:srgbClr val="FF0000"/>
                </a:solidFill>
                <a:latin typeface="Times New Roman" pitchFamily="18" charset="0"/>
                <a:cs typeface="Times New Roman" pitchFamily="18" charset="0"/>
              </a:rPr>
              <a:t>UV-Visible Spectrophotometer</a:t>
            </a:r>
          </a:p>
          <a:p>
            <a:r>
              <a:rPr lang="en-GB" sz="1400" b="1" dirty="0" smtClean="0">
                <a:latin typeface="Times New Roman" pitchFamily="18" charset="0"/>
                <a:cs typeface="Times New Roman" pitchFamily="18" charset="0"/>
              </a:rPr>
              <a:t>Wave length</a:t>
            </a:r>
          </a:p>
          <a:p>
            <a:r>
              <a:rPr lang="en-GB" sz="1400" b="1" dirty="0" smtClean="0">
                <a:latin typeface="Times New Roman" pitchFamily="18" charset="0"/>
                <a:cs typeface="Times New Roman" pitchFamily="18" charset="0"/>
              </a:rPr>
              <a:t>Stray light</a:t>
            </a:r>
          </a:p>
          <a:p>
            <a:r>
              <a:rPr lang="en-GB" sz="1400" b="1" dirty="0" smtClean="0">
                <a:latin typeface="Times New Roman" pitchFamily="18" charset="0"/>
                <a:cs typeface="Times New Roman" pitchFamily="18" charset="0"/>
              </a:rPr>
              <a:t>Resolution</a:t>
            </a:r>
          </a:p>
          <a:p>
            <a:r>
              <a:rPr lang="en-GB" sz="1400" b="1" dirty="0" smtClean="0">
                <a:latin typeface="Times New Roman" pitchFamily="18" charset="0"/>
                <a:cs typeface="Times New Roman" pitchFamily="18" charset="0"/>
              </a:rPr>
              <a:t>Power</a:t>
            </a:r>
          </a:p>
          <a:p>
            <a:r>
              <a:rPr lang="en-GB" sz="1400" b="1" dirty="0" smtClean="0">
                <a:latin typeface="Times New Roman" pitchFamily="18" charset="0"/>
                <a:cs typeface="Times New Roman" pitchFamily="18" charset="0"/>
              </a:rPr>
              <a:t>Noise</a:t>
            </a:r>
          </a:p>
          <a:p>
            <a:r>
              <a:rPr lang="en-GB" sz="1400" b="1" dirty="0" smtClean="0">
                <a:latin typeface="Times New Roman" pitchFamily="18" charset="0"/>
                <a:cs typeface="Times New Roman" pitchFamily="18" charset="0"/>
              </a:rPr>
              <a:t>Stability</a:t>
            </a:r>
          </a:p>
          <a:p>
            <a:r>
              <a:rPr lang="en-GB" sz="1400" b="1" dirty="0" smtClean="0">
                <a:latin typeface="Times New Roman" pitchFamily="18" charset="0"/>
                <a:cs typeface="Times New Roman" pitchFamily="18" charset="0"/>
              </a:rPr>
              <a:t>Photometric accuracy</a:t>
            </a:r>
          </a:p>
          <a:p>
            <a:r>
              <a:rPr lang="en-GB" sz="1400" b="1" dirty="0" smtClean="0">
                <a:latin typeface="Times New Roman" pitchFamily="18" charset="0"/>
                <a:cs typeface="Times New Roman" pitchFamily="18" charset="0"/>
              </a:rPr>
              <a:t>Linearity</a:t>
            </a:r>
          </a:p>
          <a:p>
            <a:pPr>
              <a:buNone/>
            </a:pPr>
            <a:r>
              <a:rPr lang="en-GB" sz="1400" b="1" dirty="0" smtClean="0">
                <a:solidFill>
                  <a:srgbClr val="FF0000"/>
                </a:solidFill>
                <a:latin typeface="Times New Roman" pitchFamily="18" charset="0"/>
                <a:cs typeface="Times New Roman" pitchFamily="18" charset="0"/>
              </a:rPr>
              <a:t>IR Spectrophotometer</a:t>
            </a:r>
          </a:p>
          <a:p>
            <a:pPr>
              <a:buNone/>
            </a:pPr>
            <a:r>
              <a:rPr lang="en-GB" sz="1400" b="1" dirty="0" smtClean="0">
                <a:solidFill>
                  <a:srgbClr val="FF0000"/>
                </a:solidFill>
                <a:latin typeface="Times New Roman" pitchFamily="18" charset="0"/>
                <a:cs typeface="Times New Roman" pitchFamily="18" charset="0"/>
              </a:rPr>
              <a:t>Spectrofluorimeter</a:t>
            </a:r>
          </a:p>
          <a:p>
            <a:pPr>
              <a:buNone/>
            </a:pPr>
            <a:r>
              <a:rPr lang="en-GB" sz="1400" b="1" dirty="0" smtClean="0">
                <a:solidFill>
                  <a:srgbClr val="FF0000"/>
                </a:solidFill>
                <a:latin typeface="Times New Roman" pitchFamily="18" charset="0"/>
                <a:cs typeface="Times New Roman" pitchFamily="18" charset="0"/>
              </a:rPr>
              <a:t>HPLC</a:t>
            </a:r>
          </a:p>
          <a:p>
            <a:r>
              <a:rPr lang="en-GB" sz="1400" b="1" dirty="0" smtClean="0">
                <a:latin typeface="Times New Roman" pitchFamily="18" charset="0"/>
                <a:cs typeface="Times New Roman" pitchFamily="18" charset="0"/>
              </a:rPr>
              <a:t>Flow rate Accuracy</a:t>
            </a:r>
          </a:p>
          <a:p>
            <a:r>
              <a:rPr lang="en-GB" sz="1400" b="1" dirty="0" smtClean="0">
                <a:latin typeface="Times New Roman" pitchFamily="18" charset="0"/>
                <a:cs typeface="Times New Roman" pitchFamily="18" charset="0"/>
              </a:rPr>
              <a:t>Gradient Accuracy</a:t>
            </a:r>
          </a:p>
          <a:p>
            <a:r>
              <a:rPr lang="en-GB" sz="1400" b="1" dirty="0" smtClean="0">
                <a:latin typeface="Times New Roman" pitchFamily="18" charset="0"/>
                <a:cs typeface="Times New Roman" pitchFamily="18" charset="0"/>
              </a:rPr>
              <a:t>System Precision</a:t>
            </a:r>
          </a:p>
          <a:p>
            <a:r>
              <a:rPr lang="en-GB" sz="1400" b="1" dirty="0" smtClean="0">
                <a:latin typeface="Times New Roman" pitchFamily="18" charset="0"/>
                <a:cs typeface="Times New Roman" pitchFamily="18" charset="0"/>
              </a:rPr>
              <a:t>Wavelength Accuracy</a:t>
            </a:r>
          </a:p>
          <a:p>
            <a:r>
              <a:rPr lang="en-GB" sz="1400" b="1" dirty="0" smtClean="0">
                <a:latin typeface="Times New Roman" pitchFamily="18" charset="0"/>
                <a:cs typeface="Times New Roman" pitchFamily="18" charset="0"/>
              </a:rPr>
              <a:t>Detector Linearity</a:t>
            </a:r>
          </a:p>
          <a:p>
            <a:r>
              <a:rPr lang="en-GB" sz="1400" b="1" dirty="0" smtClean="0">
                <a:latin typeface="Times New Roman" pitchFamily="18" charset="0"/>
                <a:cs typeface="Times New Roman" pitchFamily="18" charset="0"/>
              </a:rPr>
              <a:t>Column oven temperature Accuracy</a:t>
            </a:r>
          </a:p>
          <a:p>
            <a:pPr>
              <a:buNone/>
            </a:pPr>
            <a:r>
              <a:rPr lang="en-GB" sz="1400" b="1" dirty="0" smtClean="0">
                <a:solidFill>
                  <a:srgbClr val="FF0000"/>
                </a:solidFill>
                <a:latin typeface="Times New Roman" pitchFamily="18" charset="0"/>
                <a:cs typeface="Times New Roman" pitchFamily="18" charset="0"/>
              </a:rPr>
              <a:t>HPTLC</a:t>
            </a:r>
          </a:p>
          <a:p>
            <a:r>
              <a:rPr lang="en-GB" sz="1400" b="1" dirty="0" smtClean="0">
                <a:latin typeface="Times New Roman" pitchFamily="18" charset="0"/>
                <a:cs typeface="Times New Roman" pitchFamily="18" charset="0"/>
              </a:rPr>
              <a:t>Spotting and Detection Capacity</a:t>
            </a:r>
          </a:p>
          <a:p>
            <a:pPr>
              <a:buNone/>
            </a:pPr>
            <a:r>
              <a:rPr lang="en-GB" sz="1400" b="1" dirty="0" smtClean="0">
                <a:solidFill>
                  <a:srgbClr val="FF0000"/>
                </a:solidFill>
                <a:latin typeface="Times New Roman" pitchFamily="18" charset="0"/>
                <a:cs typeface="Times New Roman" pitchFamily="18" charset="0"/>
              </a:rPr>
              <a:t>GC</a:t>
            </a:r>
          </a:p>
          <a:p>
            <a:r>
              <a:rPr lang="en-GB" sz="1400" b="1" dirty="0" smtClean="0">
                <a:latin typeface="Times New Roman" pitchFamily="18" charset="0"/>
                <a:cs typeface="Times New Roman" pitchFamily="18" charset="0"/>
              </a:rPr>
              <a:t>Flow rate Accuracy</a:t>
            </a:r>
          </a:p>
          <a:p>
            <a:r>
              <a:rPr lang="en-GB" sz="1400" b="1" dirty="0" smtClean="0">
                <a:latin typeface="Times New Roman" pitchFamily="18" charset="0"/>
                <a:cs typeface="Times New Roman" pitchFamily="18" charset="0"/>
              </a:rPr>
              <a:t>Column oven temperature Accuracy</a:t>
            </a:r>
          </a:p>
          <a:p>
            <a:r>
              <a:rPr lang="en-GB" sz="1400" b="1" dirty="0" smtClean="0">
                <a:latin typeface="Times New Roman" pitchFamily="18" charset="0"/>
                <a:cs typeface="Times New Roman" pitchFamily="18" charset="0"/>
              </a:rPr>
              <a:t>System Precision</a:t>
            </a:r>
          </a:p>
          <a:p>
            <a:r>
              <a:rPr lang="en-GB" sz="1400" b="1" dirty="0" smtClean="0">
                <a:latin typeface="Times New Roman" pitchFamily="18" charset="0"/>
                <a:cs typeface="Times New Roman" pitchFamily="18" charset="0"/>
              </a:rPr>
              <a:t>Detector noise and Drift Test</a:t>
            </a:r>
          </a:p>
          <a:p>
            <a:pPr>
              <a:buNone/>
            </a:pPr>
            <a:endParaRPr lang="en-GB" sz="1400" b="1" dirty="0" smtClean="0">
              <a:latin typeface="Times New Roman" pitchFamily="18" charset="0"/>
              <a:cs typeface="Times New Roman" pitchFamily="18" charset="0"/>
            </a:endParaRPr>
          </a:p>
          <a:p>
            <a:endParaRPr lang="en-GB" sz="1400" b="1" dirty="0" smtClean="0">
              <a:latin typeface="Times New Roman" pitchFamily="18" charset="0"/>
              <a:cs typeface="Times New Roman" pitchFamily="18"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8229600" cy="533400"/>
          </a:xfrm>
        </p:spPr>
        <p:txBody>
          <a:bodyPr>
            <a:normAutofit/>
          </a:bodyPr>
          <a:lstStyle/>
          <a:p>
            <a:r>
              <a:rPr lang="en-GB" sz="2800" b="1" dirty="0" smtClean="0">
                <a:latin typeface="Times New Roman" pitchFamily="18" charset="0"/>
                <a:cs typeface="Times New Roman" pitchFamily="18" charset="0"/>
              </a:rPr>
              <a:t>UV-Visible Spectrophometer</a:t>
            </a:r>
            <a:endParaRPr lang="en-US" sz="2800" b="1" dirty="0">
              <a:latin typeface="Times New Roman" pitchFamily="18" charset="0"/>
              <a:cs typeface="Times New Roman" pitchFamily="18" charset="0"/>
            </a:endParaRPr>
          </a:p>
        </p:txBody>
      </p:sp>
      <p:sp>
        <p:nvSpPr>
          <p:cNvPr id="3" name="Content Placeholder 2"/>
          <p:cNvSpPr>
            <a:spLocks noGrp="1"/>
          </p:cNvSpPr>
          <p:nvPr>
            <p:ph idx="1"/>
          </p:nvPr>
        </p:nvSpPr>
        <p:spPr>
          <a:xfrm>
            <a:off x="304800" y="685800"/>
            <a:ext cx="8534400" cy="5867400"/>
          </a:xfrm>
        </p:spPr>
        <p:txBody>
          <a:bodyPr>
            <a:normAutofit lnSpcReduction="10000"/>
          </a:bodyPr>
          <a:lstStyle/>
          <a:p>
            <a:pPr marL="457200" indent="-457200" algn="just">
              <a:buAutoNum type="arabicPeriod"/>
            </a:pPr>
            <a:r>
              <a:rPr lang="en-GB" sz="2000" b="1" u="sng" dirty="0" smtClean="0">
                <a:latin typeface="Times New Roman" pitchFamily="18" charset="0"/>
                <a:cs typeface="Times New Roman" pitchFamily="18" charset="0"/>
              </a:rPr>
              <a:t>Wavelength Accuracy</a:t>
            </a:r>
            <a:r>
              <a:rPr lang="en-GB" sz="2000" b="1" dirty="0" smtClean="0">
                <a:latin typeface="Times New Roman" pitchFamily="18" charset="0"/>
                <a:cs typeface="Times New Roman" pitchFamily="18" charset="0"/>
              </a:rPr>
              <a:t>: </a:t>
            </a:r>
            <a:r>
              <a:rPr lang="en-GB" sz="2000" dirty="0" smtClean="0">
                <a:latin typeface="Times New Roman" pitchFamily="18" charset="0"/>
                <a:cs typeface="Times New Roman" pitchFamily="18" charset="0"/>
              </a:rPr>
              <a:t>As the deviation of the wavelength reading at an absorption band or emission band from the wavelength of the band.</a:t>
            </a:r>
          </a:p>
          <a:p>
            <a:pPr marL="457200" indent="-457200" algn="just">
              <a:buNone/>
            </a:pPr>
            <a:r>
              <a:rPr lang="en-GB" sz="2000" b="1" dirty="0" smtClean="0">
                <a:latin typeface="Times New Roman" pitchFamily="18" charset="0"/>
                <a:cs typeface="Times New Roman" pitchFamily="18" charset="0"/>
              </a:rPr>
              <a:t>Test:</a:t>
            </a:r>
            <a:r>
              <a:rPr lang="en-GB" sz="2000" dirty="0" smtClean="0">
                <a:latin typeface="Times New Roman" pitchFamily="18" charset="0"/>
                <a:cs typeface="Times New Roman" pitchFamily="18" charset="0"/>
              </a:rPr>
              <a:t> By comparing the recorded wavelength of the peak against the value of reference standard.</a:t>
            </a:r>
            <a:endParaRPr lang="en-US" sz="2000" dirty="0" smtClean="0">
              <a:latin typeface="Times New Roman" pitchFamily="18" charset="0"/>
              <a:cs typeface="Times New Roman" pitchFamily="18" charset="0"/>
            </a:endParaRPr>
          </a:p>
          <a:p>
            <a:pPr marL="457200" indent="-457200" algn="just">
              <a:buNone/>
            </a:pPr>
            <a:r>
              <a:rPr lang="en-GB" sz="2000" b="1" dirty="0" smtClean="0">
                <a:latin typeface="Times New Roman" pitchFamily="18" charset="0"/>
                <a:cs typeface="Times New Roman" pitchFamily="18" charset="0"/>
              </a:rPr>
              <a:t>Acceptance Criteria: </a:t>
            </a:r>
            <a:r>
              <a:rPr lang="en-GB" sz="2000" dirty="0" smtClean="0">
                <a:latin typeface="Times New Roman" pitchFamily="18" charset="0"/>
                <a:cs typeface="Times New Roman" pitchFamily="18" charset="0"/>
              </a:rPr>
              <a:t>UV: 200-380nm, Visible: 380-800nm.</a:t>
            </a:r>
          </a:p>
          <a:p>
            <a:pPr marL="457200" indent="-457200" algn="just">
              <a:buAutoNum type="arabicPeriod" startAt="2"/>
            </a:pPr>
            <a:r>
              <a:rPr lang="en-GB" sz="2000" b="1" u="sng" dirty="0" smtClean="0">
                <a:latin typeface="Times New Roman" pitchFamily="18" charset="0"/>
                <a:cs typeface="Times New Roman" pitchFamily="18" charset="0"/>
              </a:rPr>
              <a:t>Stray Light: </a:t>
            </a:r>
            <a:r>
              <a:rPr lang="en-GB" sz="2000" dirty="0" smtClean="0">
                <a:latin typeface="Times New Roman" pitchFamily="18" charset="0"/>
                <a:cs typeface="Times New Roman" pitchFamily="18" charset="0"/>
              </a:rPr>
              <a:t>The detected light of any wavelength that is outside the band width of the wavelength selected.</a:t>
            </a:r>
          </a:p>
          <a:p>
            <a:pPr marL="457200" indent="-457200" algn="just">
              <a:buNone/>
            </a:pPr>
            <a:r>
              <a:rPr lang="en-GB" sz="2000" b="1" dirty="0" smtClean="0">
                <a:latin typeface="Times New Roman" pitchFamily="18" charset="0"/>
                <a:cs typeface="Times New Roman" pitchFamily="18" charset="0"/>
              </a:rPr>
              <a:t>Test: </a:t>
            </a:r>
            <a:r>
              <a:rPr lang="en-GB" sz="2000" dirty="0" smtClean="0">
                <a:latin typeface="Times New Roman" pitchFamily="18" charset="0"/>
                <a:cs typeface="Times New Roman" pitchFamily="18" charset="0"/>
              </a:rPr>
              <a:t>Three test solutions prepared and measured the stray light at 200, 220 &amp; 340nm.</a:t>
            </a:r>
          </a:p>
          <a:p>
            <a:pPr marL="457200" indent="-457200" algn="just">
              <a:buNone/>
            </a:pPr>
            <a:r>
              <a:rPr lang="en-GB" sz="2000" b="1" dirty="0" smtClean="0">
                <a:latin typeface="Times New Roman" pitchFamily="18" charset="0"/>
                <a:cs typeface="Times New Roman" pitchFamily="18" charset="0"/>
              </a:rPr>
              <a:t>Acceptance Criteria: </a:t>
            </a:r>
            <a:r>
              <a:rPr lang="en-GB" sz="2000" dirty="0" smtClean="0">
                <a:latin typeface="Times New Roman" pitchFamily="18" charset="0"/>
                <a:cs typeface="Times New Roman" pitchFamily="18" charset="0"/>
              </a:rPr>
              <a:t>The transmittance of the solution in a 1CM cell should be less than 0.01 or the absorbance value should be greater than 2.</a:t>
            </a:r>
          </a:p>
          <a:p>
            <a:pPr marL="457200" indent="-457200" algn="just">
              <a:buAutoNum type="arabicPeriod" startAt="3"/>
            </a:pPr>
            <a:r>
              <a:rPr lang="en-GB" sz="2000" b="1" u="sng" dirty="0" smtClean="0">
                <a:latin typeface="Times New Roman" pitchFamily="18" charset="0"/>
                <a:cs typeface="Times New Roman" pitchFamily="18" charset="0"/>
              </a:rPr>
              <a:t>Resolution Power: </a:t>
            </a:r>
            <a:r>
              <a:rPr lang="en-GB" sz="2000" dirty="0" smtClean="0">
                <a:latin typeface="Times New Roman" pitchFamily="18" charset="0"/>
                <a:cs typeface="Times New Roman" pitchFamily="18" charset="0"/>
              </a:rPr>
              <a:t>The resolution of a UV-Visible spectrophotometer is related to its spectral band width. The smaller the spectral width, the finer the resolution. The spectral band width depends on the slit width and the dispersive power of the spectrophotometer.</a:t>
            </a:r>
          </a:p>
          <a:p>
            <a:pPr marL="457200" indent="-457200" algn="just">
              <a:buNone/>
            </a:pPr>
            <a:r>
              <a:rPr lang="en-GB" sz="2000" b="1" dirty="0" smtClean="0">
                <a:latin typeface="Times New Roman" pitchFamily="18" charset="0"/>
                <a:cs typeface="Times New Roman" pitchFamily="18" charset="0"/>
              </a:rPr>
              <a:t>Test: </a:t>
            </a:r>
            <a:r>
              <a:rPr lang="en-GB" sz="2000" dirty="0" smtClean="0">
                <a:latin typeface="Times New Roman" pitchFamily="18" charset="0"/>
                <a:cs typeface="Times New Roman" pitchFamily="18" charset="0"/>
              </a:rPr>
              <a:t>0.02%V/V toluene in hexane is used. The Abs measured at 269nm &amp; 266nm.</a:t>
            </a:r>
          </a:p>
          <a:p>
            <a:pPr marL="457200" indent="-457200" algn="just">
              <a:buNone/>
            </a:pPr>
            <a:r>
              <a:rPr lang="en-GB" sz="2000" b="1" dirty="0" smtClean="0">
                <a:latin typeface="Times New Roman" pitchFamily="18" charset="0"/>
                <a:cs typeface="Times New Roman" pitchFamily="18" charset="0"/>
              </a:rPr>
              <a:t>Acceptance Criteria: </a:t>
            </a:r>
            <a:r>
              <a:rPr lang="en-GB" sz="2000" dirty="0" smtClean="0">
                <a:latin typeface="Times New Roman" pitchFamily="18" charset="0"/>
                <a:cs typeface="Times New Roman" pitchFamily="18" charset="0"/>
              </a:rPr>
              <a:t>The ratio of the Abs at 269 &amp; 266 nm &gt; 1.5.</a:t>
            </a:r>
            <a:endParaRPr lang="en-GB" sz="2000" u="sng" dirty="0" smtClean="0">
              <a:latin typeface="Times New Roman" pitchFamily="18" charset="0"/>
              <a:cs typeface="Times New Roman" pitchFamily="18"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305800" cy="6248400"/>
          </a:xfrm>
        </p:spPr>
        <p:txBody>
          <a:bodyPr>
            <a:normAutofit lnSpcReduction="10000"/>
          </a:bodyPr>
          <a:lstStyle/>
          <a:p>
            <a:pPr algn="just">
              <a:buNone/>
            </a:pPr>
            <a:r>
              <a:rPr lang="en-GB" sz="2000" dirty="0" smtClean="0">
                <a:latin typeface="Times New Roman" pitchFamily="18" charset="0"/>
                <a:cs typeface="Times New Roman" pitchFamily="18" charset="0"/>
              </a:rPr>
              <a:t>4. </a:t>
            </a:r>
            <a:r>
              <a:rPr lang="en-GB" sz="2000" b="1" u="sng" dirty="0" smtClean="0">
                <a:latin typeface="Times New Roman" pitchFamily="18" charset="0"/>
                <a:cs typeface="Times New Roman" pitchFamily="18" charset="0"/>
              </a:rPr>
              <a:t>Noise: </a:t>
            </a:r>
            <a:r>
              <a:rPr lang="en-GB" sz="2000" dirty="0" smtClean="0">
                <a:latin typeface="Times New Roman" pitchFamily="18" charset="0"/>
                <a:cs typeface="Times New Roman" pitchFamily="18" charset="0"/>
              </a:rPr>
              <a:t>Measurement affects the accuracy at both ends of the Abs scale. Photon noise 4m the light source affects the accuracy of the measurements leads to low Abs.</a:t>
            </a:r>
            <a:endParaRPr lang="en-US" sz="2000" b="1" u="sng" dirty="0" smtClean="0">
              <a:latin typeface="Times New Roman" pitchFamily="18" charset="0"/>
              <a:cs typeface="Times New Roman" pitchFamily="18" charset="0"/>
            </a:endParaRPr>
          </a:p>
          <a:p>
            <a:pPr algn="just">
              <a:buNone/>
            </a:pPr>
            <a:r>
              <a:rPr lang="en-GB" sz="2000" b="1" dirty="0" smtClean="0">
                <a:latin typeface="Times New Roman" pitchFamily="18" charset="0"/>
                <a:cs typeface="Times New Roman" pitchFamily="18" charset="0"/>
              </a:rPr>
              <a:t>Test: </a:t>
            </a:r>
            <a:r>
              <a:rPr lang="en-GB" sz="2000" dirty="0" smtClean="0">
                <a:latin typeface="Times New Roman" pitchFamily="18" charset="0"/>
                <a:cs typeface="Times New Roman" pitchFamily="18" charset="0"/>
              </a:rPr>
              <a:t>Air is scanned in the Abs mode for 10min. Peak to noise is recorded at 500nm. Root mean square noise is then calculated.</a:t>
            </a:r>
          </a:p>
          <a:p>
            <a:pPr algn="just">
              <a:buNone/>
            </a:pPr>
            <a:r>
              <a:rPr lang="en-GB" sz="2000" b="1" dirty="0" smtClean="0">
                <a:latin typeface="Times New Roman" pitchFamily="18" charset="0"/>
                <a:cs typeface="Times New Roman" pitchFamily="18" charset="0"/>
              </a:rPr>
              <a:t>Acceptance Criteria:</a:t>
            </a:r>
            <a:r>
              <a:rPr lang="en-GB" sz="2000" dirty="0" smtClean="0">
                <a:latin typeface="Times New Roman" pitchFamily="18" charset="0"/>
                <a:cs typeface="Times New Roman" pitchFamily="18" charset="0"/>
              </a:rPr>
              <a:t> Root mean square noise should be less than 0.001AU.</a:t>
            </a:r>
          </a:p>
          <a:p>
            <a:pPr algn="just">
              <a:buNone/>
            </a:pPr>
            <a:r>
              <a:rPr lang="en-GB" sz="2000" b="1" dirty="0" smtClean="0">
                <a:latin typeface="Times New Roman" pitchFamily="18" charset="0"/>
                <a:cs typeface="Times New Roman" pitchFamily="18" charset="0"/>
              </a:rPr>
              <a:t>5. </a:t>
            </a:r>
            <a:r>
              <a:rPr lang="en-GB" sz="2000" b="1" u="sng" dirty="0" smtClean="0">
                <a:latin typeface="Times New Roman" pitchFamily="18" charset="0"/>
                <a:cs typeface="Times New Roman" pitchFamily="18" charset="0"/>
              </a:rPr>
              <a:t>Baseline Flatness: </a:t>
            </a:r>
            <a:r>
              <a:rPr lang="en-GB" sz="2000" dirty="0" smtClean="0">
                <a:latin typeface="Times New Roman" pitchFamily="18" charset="0"/>
                <a:cs typeface="Times New Roman" pitchFamily="18" charset="0"/>
              </a:rPr>
              <a:t>Demonstrates the ability of the instrument to normalize the light intensity measurement and the spectral output at different wavelength throughout the spectral range.</a:t>
            </a:r>
          </a:p>
          <a:p>
            <a:pPr algn="just">
              <a:buNone/>
            </a:pPr>
            <a:r>
              <a:rPr lang="en-GB" sz="2000" b="1" dirty="0" smtClean="0">
                <a:latin typeface="Times New Roman" pitchFamily="18" charset="0"/>
                <a:cs typeface="Times New Roman" pitchFamily="18" charset="0"/>
              </a:rPr>
              <a:t>Test: </a:t>
            </a:r>
            <a:r>
              <a:rPr lang="en-GB" sz="2000" dirty="0" smtClean="0">
                <a:latin typeface="Times New Roman" pitchFamily="18" charset="0"/>
                <a:cs typeface="Times New Roman" pitchFamily="18" charset="0"/>
              </a:rPr>
              <a:t>Air is scanned in the Abs mode. The highest and lowest deflections in the Abs unit are recorded. </a:t>
            </a:r>
          </a:p>
          <a:p>
            <a:pPr algn="just">
              <a:buNone/>
            </a:pPr>
            <a:r>
              <a:rPr lang="en-GB" sz="2000" b="1" dirty="0" smtClean="0">
                <a:latin typeface="Times New Roman" pitchFamily="18" charset="0"/>
                <a:cs typeface="Times New Roman" pitchFamily="18" charset="0"/>
              </a:rPr>
              <a:t>Acceptance Criteria: </a:t>
            </a:r>
            <a:r>
              <a:rPr lang="en-GB" sz="2000" dirty="0" smtClean="0">
                <a:latin typeface="Times New Roman" pitchFamily="18" charset="0"/>
                <a:cs typeface="Times New Roman" pitchFamily="18" charset="0"/>
              </a:rPr>
              <a:t>The deflection is typically less than 0.01AU.</a:t>
            </a:r>
          </a:p>
          <a:p>
            <a:pPr algn="just">
              <a:buNone/>
            </a:pPr>
            <a:r>
              <a:rPr lang="en-GB" sz="2000" b="1" dirty="0" smtClean="0">
                <a:latin typeface="Times New Roman" pitchFamily="18" charset="0"/>
                <a:cs typeface="Times New Roman" pitchFamily="18" charset="0"/>
              </a:rPr>
              <a:t>6. </a:t>
            </a:r>
            <a:r>
              <a:rPr lang="en-GB" sz="2000" b="1" u="sng" dirty="0" smtClean="0">
                <a:latin typeface="Times New Roman" pitchFamily="18" charset="0"/>
                <a:cs typeface="Times New Roman" pitchFamily="18" charset="0"/>
              </a:rPr>
              <a:t>Stability: </a:t>
            </a:r>
            <a:r>
              <a:rPr lang="en-GB" sz="2000" dirty="0" smtClean="0">
                <a:latin typeface="Times New Roman" pitchFamily="18" charset="0"/>
                <a:cs typeface="Times New Roman" pitchFamily="18" charset="0"/>
              </a:rPr>
              <a:t> The lamp intensity is a function of the age of the lamp temperature fluctuations and wavelength of the measurement. These changes can lead to errors in the value of the measurements over an extended period of time.</a:t>
            </a:r>
          </a:p>
          <a:p>
            <a:pPr algn="just">
              <a:buNone/>
            </a:pPr>
            <a:r>
              <a:rPr lang="en-GB" sz="2000" b="1" dirty="0" smtClean="0">
                <a:latin typeface="Times New Roman" pitchFamily="18" charset="0"/>
                <a:cs typeface="Times New Roman" pitchFamily="18" charset="0"/>
              </a:rPr>
              <a:t>Test: </a:t>
            </a:r>
            <a:r>
              <a:rPr lang="en-GB" sz="2000" dirty="0" smtClean="0">
                <a:latin typeface="Times New Roman" pitchFamily="18" charset="0"/>
                <a:cs typeface="Times New Roman" pitchFamily="18" charset="0"/>
              </a:rPr>
              <a:t>Air is scanned in the Abs mode for 60min at specific wavelength. The highest and lowest deflections in the absorbance unit are recorded.</a:t>
            </a:r>
          </a:p>
          <a:p>
            <a:pPr algn="just">
              <a:buNone/>
            </a:pPr>
            <a:r>
              <a:rPr lang="en-GB" sz="2000" b="1" dirty="0" smtClean="0">
                <a:latin typeface="Times New Roman" pitchFamily="18" charset="0"/>
                <a:cs typeface="Times New Roman" pitchFamily="18" charset="0"/>
              </a:rPr>
              <a:t>Acceptance Criteria: </a:t>
            </a:r>
            <a:r>
              <a:rPr lang="en-GB" sz="2000" dirty="0" smtClean="0">
                <a:latin typeface="Times New Roman" pitchFamily="18" charset="0"/>
                <a:cs typeface="Times New Roman" pitchFamily="18" charset="0"/>
              </a:rPr>
              <a:t>The deflection is typically less than 0.002AU/h.</a:t>
            </a:r>
          </a:p>
          <a:p>
            <a:pPr algn="just">
              <a:buNone/>
            </a:pPr>
            <a:r>
              <a:rPr lang="en-GB" sz="2000" dirty="0" smtClean="0">
                <a:latin typeface="Times New Roman" pitchFamily="18" charset="0"/>
                <a:cs typeface="Times New Roman" pitchFamily="18" charset="0"/>
              </a:rPr>
              <a:t> </a:t>
            </a:r>
          </a:p>
          <a:p>
            <a:pPr algn="just">
              <a:buNone/>
            </a:pPr>
            <a:endParaRPr lang="en-GB" sz="2000" dirty="0" smtClean="0">
              <a:latin typeface="Times New Roman" pitchFamily="18" charset="0"/>
              <a:cs typeface="Times New Roman" pitchFamily="18" charset="0"/>
            </a:endParaRPr>
          </a:p>
          <a:p>
            <a:pPr>
              <a:buNone/>
            </a:pPr>
            <a:endParaRPr lang="en-GB" sz="2000" dirty="0" smtClean="0">
              <a:latin typeface="Times New Roman" pitchFamily="18" charset="0"/>
              <a:cs typeface="Times New Roman" pitchFamily="18"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638800"/>
          </a:xfrm>
        </p:spPr>
        <p:txBody>
          <a:bodyPr>
            <a:normAutofit/>
          </a:bodyPr>
          <a:lstStyle/>
          <a:p>
            <a:pPr algn="just">
              <a:buNone/>
            </a:pPr>
            <a:r>
              <a:rPr lang="en-GB" sz="2000" b="1" dirty="0" smtClean="0">
                <a:latin typeface="Times New Roman" pitchFamily="18" charset="0"/>
                <a:cs typeface="Times New Roman" pitchFamily="18" charset="0"/>
              </a:rPr>
              <a:t>7. </a:t>
            </a:r>
            <a:r>
              <a:rPr lang="en-GB" sz="2000" b="1" u="sng" dirty="0" smtClean="0">
                <a:latin typeface="Times New Roman" pitchFamily="18" charset="0"/>
                <a:cs typeface="Times New Roman" pitchFamily="18" charset="0"/>
              </a:rPr>
              <a:t>Photometric Accuracy:</a:t>
            </a:r>
            <a:r>
              <a:rPr lang="en-GB" sz="2000" b="1" dirty="0" smtClean="0">
                <a:latin typeface="Times New Roman" pitchFamily="18" charset="0"/>
                <a:cs typeface="Times New Roman" pitchFamily="18" charset="0"/>
              </a:rPr>
              <a:t> B</a:t>
            </a:r>
            <a:r>
              <a:rPr lang="en-GB" sz="2000" dirty="0" smtClean="0">
                <a:latin typeface="Times New Roman" pitchFamily="18" charset="0"/>
                <a:cs typeface="Times New Roman" pitchFamily="18" charset="0"/>
              </a:rPr>
              <a:t>y comparing the difference between the measured absorbance of the reference materials and the established value. </a:t>
            </a:r>
          </a:p>
          <a:p>
            <a:pPr algn="just">
              <a:buNone/>
            </a:pPr>
            <a:r>
              <a:rPr lang="en-GB" sz="2000" b="1" dirty="0" smtClean="0">
                <a:latin typeface="Times New Roman" pitchFamily="18" charset="0"/>
                <a:cs typeface="Times New Roman" pitchFamily="18" charset="0"/>
              </a:rPr>
              <a:t>Test:</a:t>
            </a:r>
            <a:r>
              <a:rPr lang="en-GB" sz="2000" dirty="0" smtClean="0">
                <a:latin typeface="Times New Roman" pitchFamily="18" charset="0"/>
                <a:cs typeface="Times New Roman" pitchFamily="18" charset="0"/>
              </a:rPr>
              <a:t> Either neutral density filters or potassium dichromate solution are used. </a:t>
            </a:r>
          </a:p>
          <a:p>
            <a:pPr algn="just">
              <a:buNone/>
            </a:pPr>
            <a:r>
              <a:rPr lang="en-GB" sz="2000" b="1" dirty="0" smtClean="0">
                <a:latin typeface="Times New Roman" pitchFamily="18" charset="0"/>
                <a:cs typeface="Times New Roman" pitchFamily="18" charset="0"/>
              </a:rPr>
              <a:t>Acceptance Criteria: </a:t>
            </a:r>
            <a:r>
              <a:rPr lang="en-GB" sz="2000" dirty="0" smtClean="0">
                <a:latin typeface="Times New Roman" pitchFamily="18" charset="0"/>
                <a:cs typeface="Times New Roman" pitchFamily="18" charset="0"/>
              </a:rPr>
              <a:t>6 replicate measurements of the 0.006%w/v potassium dichromate solution at 235, 257, 313 and 350nm should be less than 0.5% RSD.</a:t>
            </a:r>
          </a:p>
          <a:p>
            <a:pPr algn="just">
              <a:buNone/>
            </a:pPr>
            <a:r>
              <a:rPr lang="en-GB" sz="2000" b="1" dirty="0" smtClean="0">
                <a:latin typeface="Times New Roman" pitchFamily="18" charset="0"/>
                <a:cs typeface="Times New Roman" pitchFamily="18" charset="0"/>
              </a:rPr>
              <a:t>8. </a:t>
            </a:r>
            <a:r>
              <a:rPr lang="en-GB" sz="2000" b="1" u="sng" dirty="0" smtClean="0">
                <a:latin typeface="Times New Roman" pitchFamily="18" charset="0"/>
                <a:cs typeface="Times New Roman" pitchFamily="18" charset="0"/>
              </a:rPr>
              <a:t>Linearity: </a:t>
            </a:r>
            <a:r>
              <a:rPr lang="en-GB" sz="2000" dirty="0" smtClean="0">
                <a:latin typeface="Times New Roman" pitchFamily="18" charset="0"/>
                <a:cs typeface="Times New Roman" pitchFamily="18" charset="0"/>
              </a:rPr>
              <a:t>The linear dynamic range of the measurements are limited by stray light at high absorbance and by noise at low absorbance. The accuracy of the quantification of the sample depends on the precision and linearity of the measurements.</a:t>
            </a:r>
          </a:p>
          <a:p>
            <a:pPr algn="just">
              <a:buNone/>
            </a:pPr>
            <a:r>
              <a:rPr lang="en-GB" sz="2000" dirty="0" smtClean="0">
                <a:latin typeface="Times New Roman" pitchFamily="18" charset="0"/>
                <a:cs typeface="Times New Roman" pitchFamily="18" charset="0"/>
              </a:rPr>
              <a:t> </a:t>
            </a:r>
            <a:r>
              <a:rPr lang="en-GB" sz="2000" b="1" dirty="0" smtClean="0">
                <a:latin typeface="Times New Roman" pitchFamily="18" charset="0"/>
                <a:cs typeface="Times New Roman" pitchFamily="18" charset="0"/>
              </a:rPr>
              <a:t>Test: </a:t>
            </a:r>
            <a:r>
              <a:rPr lang="en-GB" sz="2000" dirty="0" smtClean="0">
                <a:latin typeface="Times New Roman" pitchFamily="18" charset="0"/>
                <a:cs typeface="Times New Roman" pitchFamily="18" charset="0"/>
              </a:rPr>
              <a:t>A series of potassium dichromate solutions of conc...20,40,60,80 and 100mg/L in 0.005M H2SO4. The absorption of various wavelengths are plotted against the conc... Of the solution and the correlation coefficients are calculated.</a:t>
            </a:r>
          </a:p>
          <a:p>
            <a:pPr algn="just">
              <a:buNone/>
            </a:pPr>
            <a:r>
              <a:rPr lang="en-GB" sz="2000" b="1" dirty="0" smtClean="0">
                <a:latin typeface="Times New Roman" pitchFamily="18" charset="0"/>
                <a:cs typeface="Times New Roman" pitchFamily="18" charset="0"/>
              </a:rPr>
              <a:t>Acceptance Criteria:</a:t>
            </a:r>
            <a:r>
              <a:rPr lang="en-GB" sz="2000" dirty="0" smtClean="0">
                <a:latin typeface="Times New Roman" pitchFamily="18" charset="0"/>
                <a:cs typeface="Times New Roman" pitchFamily="18" charset="0"/>
              </a:rPr>
              <a:t> Correlation coefficients &gt; 0.999.</a:t>
            </a:r>
            <a:endParaRPr lang="en-US" sz="200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0"/>
            <a:ext cx="8382000" cy="609600"/>
          </a:xfrm>
        </p:spPr>
        <p:txBody>
          <a:bodyPr>
            <a:normAutofit/>
          </a:bodyPr>
          <a:lstStyle/>
          <a:p>
            <a:r>
              <a:rPr lang="en-GB" sz="2400" b="1" dirty="0" smtClean="0">
                <a:latin typeface="Times New Roman" pitchFamily="18" charset="0"/>
                <a:cs typeface="Times New Roman" pitchFamily="18" charset="0"/>
              </a:rPr>
              <a:t>IR SPECTROPHOTOMETER</a:t>
            </a:r>
            <a:endParaRPr lang="en-US" sz="2400" b="1" dirty="0">
              <a:latin typeface="Times New Roman" pitchFamily="18" charset="0"/>
              <a:cs typeface="Times New Roman" pitchFamily="18" charset="0"/>
            </a:endParaRPr>
          </a:p>
        </p:txBody>
      </p:sp>
      <p:sp>
        <p:nvSpPr>
          <p:cNvPr id="3" name="Content Placeholder 2"/>
          <p:cNvSpPr>
            <a:spLocks noGrp="1"/>
          </p:cNvSpPr>
          <p:nvPr>
            <p:ph idx="1"/>
          </p:nvPr>
        </p:nvSpPr>
        <p:spPr>
          <a:xfrm>
            <a:off x="381000" y="457200"/>
            <a:ext cx="8382000" cy="6400800"/>
          </a:xfrm>
        </p:spPr>
        <p:txBody>
          <a:bodyPr>
            <a:normAutofit fontScale="70000" lnSpcReduction="20000"/>
          </a:bodyPr>
          <a:lstStyle/>
          <a:p>
            <a:pPr algn="just"/>
            <a:r>
              <a:rPr lang="en-GB" sz="2600" dirty="0" smtClean="0">
                <a:latin typeface="Times New Roman" pitchFamily="18" charset="0"/>
                <a:cs typeface="Times New Roman" pitchFamily="18" charset="0"/>
              </a:rPr>
              <a:t>Prepare polystyrene film with thickness 0.04nm and verify the wave number.</a:t>
            </a:r>
          </a:p>
          <a:p>
            <a:pPr algn="ctr">
              <a:buNone/>
            </a:pPr>
            <a:r>
              <a:rPr lang="en-GB" sz="2900" b="1" dirty="0" smtClean="0">
                <a:latin typeface="Times New Roman" pitchFamily="18" charset="0"/>
                <a:cs typeface="Times New Roman" pitchFamily="18" charset="0"/>
              </a:rPr>
              <a:t>SPECTRO FLUORIMETER</a:t>
            </a:r>
          </a:p>
          <a:p>
            <a:pPr algn="just"/>
            <a:r>
              <a:rPr lang="en-GB" sz="2600" dirty="0" smtClean="0">
                <a:latin typeface="Times New Roman" pitchFamily="18" charset="0"/>
                <a:cs typeface="Times New Roman" pitchFamily="18" charset="0"/>
              </a:rPr>
              <a:t>Sensitivity of the instrument is checked by using primary standard solution, 1ppm solution of quinine sulphate solution in 0.1M H2SO4. Primary wavelength set at 266nm and check the sensitivity of the instrument.</a:t>
            </a:r>
          </a:p>
          <a:p>
            <a:pPr algn="ctr">
              <a:buNone/>
            </a:pPr>
            <a:r>
              <a:rPr lang="en-GB" sz="2900" b="1" dirty="0" smtClean="0">
                <a:latin typeface="Times New Roman" pitchFamily="18" charset="0"/>
                <a:cs typeface="Times New Roman" pitchFamily="18" charset="0"/>
              </a:rPr>
              <a:t>HPLC</a:t>
            </a:r>
          </a:p>
          <a:p>
            <a:pPr algn="just">
              <a:buNone/>
            </a:pPr>
            <a:r>
              <a:rPr lang="en-GB" sz="2100" b="1" u="sng" dirty="0" smtClean="0">
                <a:latin typeface="Times New Roman" pitchFamily="18" charset="0"/>
                <a:cs typeface="Times New Roman" pitchFamily="18" charset="0"/>
              </a:rPr>
              <a:t>1</a:t>
            </a:r>
            <a:r>
              <a:rPr lang="en-GB" sz="2600" b="1" u="sng" dirty="0" smtClean="0">
                <a:latin typeface="Times New Roman" pitchFamily="18" charset="0"/>
                <a:cs typeface="Times New Roman" pitchFamily="18" charset="0"/>
              </a:rPr>
              <a:t>. Flow Accuracy: </a:t>
            </a:r>
            <a:r>
              <a:rPr lang="en-GB" sz="2600" dirty="0" smtClean="0">
                <a:latin typeface="Times New Roman" pitchFamily="18" charset="0"/>
                <a:cs typeface="Times New Roman" pitchFamily="18" charset="0"/>
              </a:rPr>
              <a:t>The performance of the pump module is the ability to maintain accurate and consistent flow of the mobile phase. Poor flow rate will affect the retention time and resolution of the separation.</a:t>
            </a:r>
          </a:p>
          <a:p>
            <a:pPr algn="just">
              <a:buNone/>
            </a:pPr>
            <a:r>
              <a:rPr lang="en-GB" sz="2600" b="1" dirty="0" smtClean="0">
                <a:latin typeface="Times New Roman" pitchFamily="18" charset="0"/>
                <a:cs typeface="Times New Roman" pitchFamily="18" charset="0"/>
              </a:rPr>
              <a:t>Test: </a:t>
            </a:r>
            <a:r>
              <a:rPr lang="en-GB" sz="2600" dirty="0" smtClean="0">
                <a:latin typeface="Times New Roman" pitchFamily="18" charset="0"/>
                <a:cs typeface="Times New Roman" pitchFamily="18" charset="0"/>
              </a:rPr>
              <a:t>The flow rate accuracy at 2ml/min can be verified by using a calibrated stopwatch to measure the time it takes to collect 25ml of effluent from the pump into a 25ml volumetric flask.</a:t>
            </a:r>
          </a:p>
          <a:p>
            <a:pPr algn="just">
              <a:buNone/>
            </a:pPr>
            <a:r>
              <a:rPr lang="en-GB" sz="2600" b="1" dirty="0" smtClean="0">
                <a:latin typeface="Times New Roman" pitchFamily="18" charset="0"/>
                <a:cs typeface="Times New Roman" pitchFamily="18" charset="0"/>
              </a:rPr>
              <a:t>Acceptance Criteria: </a:t>
            </a:r>
            <a:r>
              <a:rPr lang="en-GB" sz="2600" dirty="0" smtClean="0">
                <a:latin typeface="Times New Roman" pitchFamily="18" charset="0"/>
                <a:cs typeface="Times New Roman" pitchFamily="18" charset="0"/>
              </a:rPr>
              <a:t>2% of the set flow rate.</a:t>
            </a:r>
          </a:p>
          <a:p>
            <a:pPr algn="just">
              <a:buNone/>
            </a:pPr>
            <a:r>
              <a:rPr lang="en-GB" sz="2600" b="1" u="sng" dirty="0" smtClean="0">
                <a:latin typeface="Times New Roman" pitchFamily="18" charset="0"/>
                <a:cs typeface="Times New Roman" pitchFamily="18" charset="0"/>
              </a:rPr>
              <a:t>2. Gradient Accuracy: </a:t>
            </a:r>
            <a:r>
              <a:rPr lang="en-GB" sz="2600" dirty="0" smtClean="0">
                <a:latin typeface="Times New Roman" pitchFamily="18" charset="0"/>
                <a:cs typeface="Times New Roman" pitchFamily="18" charset="0"/>
              </a:rPr>
              <a:t>The accuracy and linearity of the gradient solvent delivery can be verified indirectly by monitoring the absorbance change when the composition of the two solvents from two different channels changes.</a:t>
            </a:r>
          </a:p>
          <a:p>
            <a:pPr algn="just">
              <a:buNone/>
            </a:pPr>
            <a:r>
              <a:rPr lang="en-GB" sz="2600" b="1" dirty="0" smtClean="0">
                <a:latin typeface="Times New Roman" pitchFamily="18" charset="0"/>
                <a:cs typeface="Times New Roman" pitchFamily="18" charset="0"/>
              </a:rPr>
              <a:t>Test: </a:t>
            </a:r>
            <a:r>
              <a:rPr lang="en-GB" sz="2600" dirty="0" smtClean="0">
                <a:latin typeface="Times New Roman" pitchFamily="18" charset="0"/>
                <a:cs typeface="Times New Roman" pitchFamily="18" charset="0"/>
              </a:rPr>
              <a:t>Channel A is filled with a pure solvents such as methanol and channel B is filled with a solvent containing UV active tracer such as caffeine.</a:t>
            </a:r>
          </a:p>
          <a:p>
            <a:pPr algn="just">
              <a:buNone/>
            </a:pPr>
            <a:r>
              <a:rPr lang="en-GB" sz="2600" b="1" dirty="0" smtClean="0">
                <a:latin typeface="Times New Roman" pitchFamily="18" charset="0"/>
                <a:cs typeface="Times New Roman" pitchFamily="18" charset="0"/>
              </a:rPr>
              <a:t>Acceptance Criteria: </a:t>
            </a:r>
            <a:r>
              <a:rPr lang="en-GB" sz="2600" dirty="0" smtClean="0">
                <a:latin typeface="Times New Roman" pitchFamily="18" charset="0"/>
                <a:cs typeface="Times New Roman" pitchFamily="18" charset="0"/>
              </a:rPr>
              <a:t>The linearity of the gradient delivery can be verified by the plotting the Abs at various mobile phase compositions versus sample compositions.</a:t>
            </a:r>
          </a:p>
          <a:p>
            <a:pPr algn="just">
              <a:buNone/>
            </a:pPr>
            <a:r>
              <a:rPr lang="en-GB" sz="2600" b="1" u="sng" dirty="0" smtClean="0">
                <a:latin typeface="Times New Roman" pitchFamily="18" charset="0"/>
                <a:cs typeface="Times New Roman" pitchFamily="18" charset="0"/>
              </a:rPr>
              <a:t>3. System Precision: </a:t>
            </a:r>
            <a:r>
              <a:rPr lang="en-GB" sz="2600" dirty="0" smtClean="0">
                <a:latin typeface="Times New Roman" pitchFamily="18" charset="0"/>
                <a:cs typeface="Times New Roman" pitchFamily="18" charset="0"/>
              </a:rPr>
              <a:t>Weigh accurately 60mg of caffeine into 100 ml volumetric flask, dilute to the volume with mobile phase. Transfer 10ml of this solution into 100ml flask and makeup with mobile phase. Inject blank followed by standard preparation in 6 replicates. Note down the areas and retention times.</a:t>
            </a:r>
          </a:p>
          <a:p>
            <a:pPr algn="just">
              <a:buNone/>
            </a:pPr>
            <a:r>
              <a:rPr lang="en-GB" sz="2600" b="1" dirty="0" smtClean="0">
                <a:latin typeface="Times New Roman" pitchFamily="18" charset="0"/>
                <a:cs typeface="Times New Roman" pitchFamily="18" charset="0"/>
              </a:rPr>
              <a:t>Acceptance Criteria: </a:t>
            </a:r>
            <a:r>
              <a:rPr lang="en-GB" sz="2600" dirty="0" smtClean="0">
                <a:latin typeface="Times New Roman" pitchFamily="18" charset="0"/>
                <a:cs typeface="Times New Roman" pitchFamily="18" charset="0"/>
              </a:rPr>
              <a:t>The %RSD of retention time and peak area should be &lt;1%.</a:t>
            </a:r>
          </a:p>
          <a:p>
            <a:pPr algn="just">
              <a:buNone/>
            </a:pPr>
            <a:endParaRPr lang="en-GB" sz="2000" b="1" u="sng" dirty="0" smtClean="0">
              <a:latin typeface="Times New Roman" pitchFamily="18" charset="0"/>
              <a:cs typeface="Times New Roman" pitchFamily="18"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458200" cy="5867400"/>
          </a:xfrm>
        </p:spPr>
        <p:txBody>
          <a:bodyPr>
            <a:normAutofit/>
          </a:bodyPr>
          <a:lstStyle/>
          <a:p>
            <a:pPr algn="just">
              <a:buNone/>
            </a:pPr>
            <a:r>
              <a:rPr lang="en-GB" sz="1800" b="1" u="sng" dirty="0" smtClean="0">
                <a:latin typeface="Times New Roman" pitchFamily="18" charset="0"/>
                <a:cs typeface="Times New Roman" pitchFamily="18" charset="0"/>
              </a:rPr>
              <a:t>4. Wavelength Accuracy: </a:t>
            </a:r>
            <a:r>
              <a:rPr lang="en-GB" sz="1800" dirty="0" smtClean="0">
                <a:latin typeface="Times New Roman" pitchFamily="18" charset="0"/>
                <a:cs typeface="Times New Roman" pitchFamily="18" charset="0"/>
              </a:rPr>
              <a:t>Inject blank followed by standard preparation and note down the height or absorbance.</a:t>
            </a:r>
          </a:p>
          <a:p>
            <a:pPr algn="just">
              <a:buNone/>
            </a:pPr>
            <a:r>
              <a:rPr lang="en-GB" sz="1800" b="1" dirty="0" smtClean="0">
                <a:latin typeface="Times New Roman" pitchFamily="18" charset="0"/>
                <a:cs typeface="Times New Roman" pitchFamily="18" charset="0"/>
              </a:rPr>
              <a:t>Acceptance Criteria: </a:t>
            </a:r>
            <a:r>
              <a:rPr lang="en-GB" sz="1800" dirty="0" smtClean="0">
                <a:latin typeface="Times New Roman" pitchFamily="18" charset="0"/>
                <a:cs typeface="Times New Roman" pitchFamily="18" charset="0"/>
              </a:rPr>
              <a:t>The maximum absorbance should be 2nm.</a:t>
            </a:r>
          </a:p>
          <a:p>
            <a:pPr algn="just">
              <a:buNone/>
            </a:pPr>
            <a:r>
              <a:rPr lang="en-GB" sz="1800" b="1" u="sng" dirty="0" smtClean="0">
                <a:latin typeface="Times New Roman" pitchFamily="18" charset="0"/>
                <a:cs typeface="Times New Roman" pitchFamily="18" charset="0"/>
              </a:rPr>
              <a:t>5. Detector Linearity: </a:t>
            </a:r>
            <a:r>
              <a:rPr lang="en-GB" sz="1800" dirty="0" smtClean="0">
                <a:latin typeface="Times New Roman" pitchFamily="18" charset="0"/>
                <a:cs typeface="Times New Roman" pitchFamily="18" charset="0"/>
              </a:rPr>
              <a:t>The linearity of the detector response can be checked by pumping or by filling the flow cell with a series of standard solution of various concentration. Aqueous caffeine solutions are convenient for the linearity measurement. The correlation coefficient between sample concentration and response can be calculated to determine the linearity.</a:t>
            </a:r>
          </a:p>
          <a:p>
            <a:pPr algn="just">
              <a:buNone/>
            </a:pPr>
            <a:r>
              <a:rPr lang="en-GB" sz="1800" b="1" dirty="0" smtClean="0">
                <a:latin typeface="Times New Roman" pitchFamily="18" charset="0"/>
                <a:cs typeface="Times New Roman" pitchFamily="18" charset="0"/>
              </a:rPr>
              <a:t>Acceptance Criteria: </a:t>
            </a:r>
            <a:r>
              <a:rPr lang="en-GB" sz="1800" dirty="0" smtClean="0">
                <a:latin typeface="Times New Roman" pitchFamily="18" charset="0"/>
                <a:cs typeface="Times New Roman" pitchFamily="18" charset="0"/>
              </a:rPr>
              <a:t>R&gt;0.999</a:t>
            </a:r>
          </a:p>
          <a:p>
            <a:pPr algn="just">
              <a:buNone/>
            </a:pPr>
            <a:r>
              <a:rPr lang="en-GB" sz="1800" b="1" u="sng" dirty="0" smtClean="0">
                <a:latin typeface="Times New Roman" pitchFamily="18" charset="0"/>
                <a:cs typeface="Times New Roman" pitchFamily="18" charset="0"/>
              </a:rPr>
              <a:t>6. Column oven temperature accuracy: </a:t>
            </a:r>
            <a:r>
              <a:rPr lang="en-GB" sz="1800" dirty="0" smtClean="0">
                <a:latin typeface="Times New Roman" pitchFamily="18" charset="0"/>
                <a:cs typeface="Times New Roman" pitchFamily="18" charset="0"/>
              </a:rPr>
              <a:t>The efficiency of HPLC column varies with column temperature. The temp... Accuracy of the column heater is evaluated by placing a calibrated thermometer in the column compartment to measure the actual compartment temperature. The thermometer readings are compared to the present temperature at 40and 60 degree centigrade.</a:t>
            </a:r>
          </a:p>
          <a:p>
            <a:pPr algn="just">
              <a:buNone/>
            </a:pPr>
            <a:r>
              <a:rPr lang="en-GB" sz="1800" b="1" dirty="0" smtClean="0">
                <a:latin typeface="Times New Roman" pitchFamily="18" charset="0"/>
                <a:cs typeface="Times New Roman" pitchFamily="18" charset="0"/>
              </a:rPr>
              <a:t>Acceptance Criteria: </a:t>
            </a:r>
            <a:r>
              <a:rPr lang="en-GB" sz="1800" dirty="0" smtClean="0">
                <a:latin typeface="Times New Roman" pitchFamily="18" charset="0"/>
                <a:cs typeface="Times New Roman" pitchFamily="18" charset="0"/>
              </a:rPr>
              <a:t>The resulting oven temperature from the thermometer display should be within plus or minus 2 degree centigrade of the set temperature.</a:t>
            </a:r>
            <a:endParaRPr lang="en-US" sz="1800"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09600"/>
          </a:xfrm>
        </p:spPr>
        <p:txBody>
          <a:bodyPr>
            <a:normAutofit/>
          </a:bodyPr>
          <a:lstStyle/>
          <a:p>
            <a:r>
              <a:rPr lang="en-GB" sz="2400" b="1" dirty="0" smtClean="0">
                <a:latin typeface="Times New Roman" pitchFamily="18" charset="0"/>
                <a:cs typeface="Times New Roman" pitchFamily="18" charset="0"/>
              </a:rPr>
              <a:t>HPTLC</a:t>
            </a:r>
            <a:endParaRPr lang="en-US" sz="2400" b="1" dirty="0">
              <a:latin typeface="Times New Roman" pitchFamily="18" charset="0"/>
              <a:cs typeface="Times New Roman" pitchFamily="18" charset="0"/>
            </a:endParaRPr>
          </a:p>
        </p:txBody>
      </p:sp>
      <p:sp>
        <p:nvSpPr>
          <p:cNvPr id="3" name="Content Placeholder 2"/>
          <p:cNvSpPr>
            <a:spLocks noGrp="1"/>
          </p:cNvSpPr>
          <p:nvPr>
            <p:ph idx="1"/>
          </p:nvPr>
        </p:nvSpPr>
        <p:spPr>
          <a:xfrm>
            <a:off x="304800" y="533400"/>
            <a:ext cx="8610600" cy="6096000"/>
          </a:xfrm>
        </p:spPr>
        <p:txBody>
          <a:bodyPr>
            <a:normAutofit/>
          </a:bodyPr>
          <a:lstStyle/>
          <a:p>
            <a:pPr algn="just">
              <a:buNone/>
            </a:pPr>
            <a:r>
              <a:rPr lang="en-GB" sz="2000" b="1" dirty="0" smtClean="0">
                <a:latin typeface="Times New Roman" pitchFamily="18" charset="0"/>
                <a:cs typeface="Times New Roman" pitchFamily="18" charset="0"/>
              </a:rPr>
              <a:t>Spotting and detection capacity:</a:t>
            </a:r>
          </a:p>
          <a:p>
            <a:pPr algn="just">
              <a:buNone/>
            </a:pPr>
            <a:r>
              <a:rPr lang="en-GB" sz="2000" b="1" dirty="0" smtClean="0">
                <a:latin typeface="Times New Roman" pitchFamily="18" charset="0"/>
                <a:cs typeface="Times New Roman" pitchFamily="18" charset="0"/>
              </a:rPr>
              <a:t>Procedure: </a:t>
            </a:r>
            <a:r>
              <a:rPr lang="en-GB" sz="2000" dirty="0" smtClean="0">
                <a:latin typeface="Times New Roman" pitchFamily="18" charset="0"/>
                <a:cs typeface="Times New Roman" pitchFamily="18" charset="0"/>
              </a:rPr>
              <a:t>Spot 5micro litre of each solution observe at 254nm, 366nm.</a:t>
            </a:r>
          </a:p>
          <a:p>
            <a:pPr algn="just">
              <a:buNone/>
            </a:pPr>
            <a:r>
              <a:rPr lang="en-GB" sz="2000" dirty="0" smtClean="0">
                <a:latin typeface="Times New Roman" pitchFamily="18" charset="0"/>
                <a:cs typeface="Times New Roman" pitchFamily="18" charset="0"/>
              </a:rPr>
              <a:t>Preparation of stock solution:</a:t>
            </a:r>
          </a:p>
          <a:p>
            <a:pPr algn="just">
              <a:buNone/>
            </a:pPr>
            <a:r>
              <a:rPr lang="en-GB" sz="2000" dirty="0" smtClean="0">
                <a:latin typeface="Times New Roman" pitchFamily="18" charset="0"/>
                <a:cs typeface="Times New Roman" pitchFamily="18" charset="0"/>
              </a:rPr>
              <a:t>Stock solution-I: Weigh 500mg of sodium </a:t>
            </a:r>
            <a:r>
              <a:rPr lang="en-GB" sz="2000" dirty="0" err="1" smtClean="0">
                <a:latin typeface="Times New Roman" pitchFamily="18" charset="0"/>
                <a:cs typeface="Times New Roman" pitchFamily="18" charset="0"/>
              </a:rPr>
              <a:t>salicylate</a:t>
            </a:r>
            <a:r>
              <a:rPr lang="en-GB" sz="2000" dirty="0" smtClean="0">
                <a:latin typeface="Times New Roman" pitchFamily="18" charset="0"/>
                <a:cs typeface="Times New Roman" pitchFamily="18" charset="0"/>
              </a:rPr>
              <a:t> in 250ml of volumetric flask dissolve and dilute with 96%v/v alcohol.</a:t>
            </a:r>
          </a:p>
          <a:p>
            <a:pPr algn="just">
              <a:buNone/>
            </a:pPr>
            <a:r>
              <a:rPr lang="en-GB" sz="2000" dirty="0" smtClean="0">
                <a:latin typeface="Times New Roman" pitchFamily="18" charset="0"/>
                <a:cs typeface="Times New Roman" pitchFamily="18" charset="0"/>
              </a:rPr>
              <a:t>Stock solution-II: Weigh 100mg of sodium </a:t>
            </a:r>
            <a:r>
              <a:rPr lang="en-GB" sz="2000" dirty="0" err="1" smtClean="0">
                <a:latin typeface="Times New Roman" pitchFamily="18" charset="0"/>
                <a:cs typeface="Times New Roman" pitchFamily="18" charset="0"/>
              </a:rPr>
              <a:t>salicylate</a:t>
            </a:r>
            <a:r>
              <a:rPr lang="en-GB" sz="2000" dirty="0" smtClean="0">
                <a:latin typeface="Times New Roman" pitchFamily="18" charset="0"/>
                <a:cs typeface="Times New Roman" pitchFamily="18" charset="0"/>
              </a:rPr>
              <a:t> in 250ml of volumetric flask dissolve and dilute with 96%v/v alcohol.</a:t>
            </a:r>
          </a:p>
          <a:p>
            <a:pPr algn="just">
              <a:buNone/>
            </a:pPr>
            <a:r>
              <a:rPr lang="en-GB" sz="2000" b="1" dirty="0" smtClean="0">
                <a:latin typeface="Times New Roman" pitchFamily="18" charset="0"/>
                <a:cs typeface="Times New Roman" pitchFamily="18" charset="0"/>
              </a:rPr>
              <a:t>Acceptance Criteria: </a:t>
            </a:r>
            <a:r>
              <a:rPr lang="en-GB" sz="2000" dirty="0" smtClean="0">
                <a:latin typeface="Times New Roman" pitchFamily="18" charset="0"/>
                <a:cs typeface="Times New Roman" pitchFamily="18" charset="0"/>
              </a:rPr>
              <a:t>The spots</a:t>
            </a:r>
            <a:r>
              <a:rPr lang="en-GB" sz="2000" b="1" dirty="0" smtClean="0">
                <a:latin typeface="Times New Roman" pitchFamily="18" charset="0"/>
                <a:cs typeface="Times New Roman" pitchFamily="18" charset="0"/>
              </a:rPr>
              <a:t> </a:t>
            </a:r>
            <a:r>
              <a:rPr lang="en-GB" sz="2000" dirty="0" smtClean="0">
                <a:latin typeface="Times New Roman" pitchFamily="18" charset="0"/>
                <a:cs typeface="Times New Roman" pitchFamily="18" charset="0"/>
              </a:rPr>
              <a:t>shall be comparable intensity wise. Spot due to Stock solution-II shall be visible at 254nm. Spot due to Stock solution-I shall be visible at 366nm. </a:t>
            </a:r>
          </a:p>
          <a:p>
            <a:pPr algn="ctr">
              <a:buNone/>
            </a:pPr>
            <a:r>
              <a:rPr lang="en-GB" sz="2400" b="1" dirty="0" smtClean="0">
                <a:latin typeface="Times New Roman" pitchFamily="18" charset="0"/>
                <a:cs typeface="Times New Roman" pitchFamily="18" charset="0"/>
              </a:rPr>
              <a:t>GC</a:t>
            </a:r>
          </a:p>
          <a:p>
            <a:pPr marL="457200" indent="-457200" algn="just">
              <a:buAutoNum type="arabicPeriod"/>
            </a:pPr>
            <a:r>
              <a:rPr lang="en-GB" sz="2000" b="1" u="sng" dirty="0" smtClean="0">
                <a:latin typeface="Times New Roman" pitchFamily="18" charset="0"/>
                <a:cs typeface="Times New Roman" pitchFamily="18" charset="0"/>
              </a:rPr>
              <a:t>Flow Rate Accuracy: </a:t>
            </a:r>
            <a:r>
              <a:rPr lang="en-GB" sz="2000" dirty="0" smtClean="0">
                <a:latin typeface="Times New Roman" pitchFamily="18" charset="0"/>
                <a:cs typeface="Times New Roman" pitchFamily="18" charset="0"/>
              </a:rPr>
              <a:t>Connect the digital flow meter to the detector outlet port. Set the carrier gas flow and wait till it reaches the set flow. Note the observed flow in replicate. Repeat the procedure for other carrier gases such as hydrogen and air.</a:t>
            </a:r>
            <a:endParaRPr lang="en-US" sz="2000" dirty="0" smtClean="0">
              <a:latin typeface="Times New Roman" pitchFamily="18" charset="0"/>
              <a:cs typeface="Times New Roman" pitchFamily="18" charset="0"/>
            </a:endParaRPr>
          </a:p>
          <a:p>
            <a:pPr marL="457200" indent="-457200" algn="just">
              <a:buNone/>
            </a:pPr>
            <a:r>
              <a:rPr lang="en-GB" sz="2000" b="1" dirty="0" smtClean="0">
                <a:latin typeface="Times New Roman" pitchFamily="18" charset="0"/>
                <a:cs typeface="Times New Roman" pitchFamily="18" charset="0"/>
              </a:rPr>
              <a:t>Acceptance Criteria: </a:t>
            </a:r>
            <a:r>
              <a:rPr lang="en-GB" sz="2000" dirty="0" smtClean="0">
                <a:latin typeface="Times New Roman" pitchFamily="18" charset="0"/>
                <a:cs typeface="Times New Roman" pitchFamily="18" charset="0"/>
              </a:rPr>
              <a:t>The flow rate of carrier gas should be 10% of set flow.</a:t>
            </a:r>
          </a:p>
          <a:p>
            <a:pPr marL="457200" indent="-457200" algn="just">
              <a:buNone/>
            </a:pPr>
            <a:endParaRPr lang="en-GB" sz="2000" dirty="0" smtClean="0">
              <a:latin typeface="Times New Roman" pitchFamily="18" charset="0"/>
              <a:cs typeface="Times New Roman" pitchFamily="18"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867400"/>
          </a:xfrm>
        </p:spPr>
        <p:txBody>
          <a:bodyPr>
            <a:normAutofit/>
          </a:bodyPr>
          <a:lstStyle/>
          <a:p>
            <a:pPr algn="just">
              <a:buNone/>
            </a:pPr>
            <a:r>
              <a:rPr lang="en-GB" sz="2000" b="1" u="sng" dirty="0" smtClean="0">
                <a:latin typeface="Times New Roman" pitchFamily="18" charset="0"/>
                <a:cs typeface="Times New Roman" pitchFamily="18" charset="0"/>
              </a:rPr>
              <a:t>2. Column oven temperature accuracy: </a:t>
            </a:r>
            <a:r>
              <a:rPr lang="en-GB" sz="2000" dirty="0" smtClean="0">
                <a:latin typeface="Times New Roman" pitchFamily="18" charset="0"/>
                <a:cs typeface="Times New Roman" pitchFamily="18" charset="0"/>
              </a:rPr>
              <a:t>Place the thermometer in the column oven and set the column oven temperature at 40degree centigrade. Wait till the temperature stabilizes. Note the observed temp...over a period of 10mts. Repeat the procedure for 100, 150 and 190 degree centigrade.</a:t>
            </a:r>
            <a:endParaRPr lang="en-US" sz="2000" dirty="0" smtClean="0">
              <a:latin typeface="Times New Roman" pitchFamily="18" charset="0"/>
              <a:cs typeface="Times New Roman" pitchFamily="18" charset="0"/>
            </a:endParaRPr>
          </a:p>
          <a:p>
            <a:pPr algn="just">
              <a:buNone/>
            </a:pPr>
            <a:r>
              <a:rPr lang="en-GB" sz="2000" b="1" dirty="0" smtClean="0">
                <a:latin typeface="Times New Roman" pitchFamily="18" charset="0"/>
                <a:cs typeface="Times New Roman" pitchFamily="18" charset="0"/>
              </a:rPr>
              <a:t>Acceptance Criteria: </a:t>
            </a:r>
            <a:r>
              <a:rPr lang="en-GB" sz="2000" dirty="0" smtClean="0">
                <a:latin typeface="Times New Roman" pitchFamily="18" charset="0"/>
                <a:cs typeface="Times New Roman" pitchFamily="18" charset="0"/>
              </a:rPr>
              <a:t>The resulting oven temperature from the thermometer display should be within 2 degree centigrade of the set temperature.</a:t>
            </a:r>
          </a:p>
          <a:p>
            <a:pPr algn="just">
              <a:buNone/>
            </a:pPr>
            <a:r>
              <a:rPr lang="en-GB" sz="2000" b="1" u="sng" dirty="0" smtClean="0">
                <a:latin typeface="Times New Roman" pitchFamily="18" charset="0"/>
                <a:cs typeface="Times New Roman" pitchFamily="18" charset="0"/>
              </a:rPr>
              <a:t>3. System Precision: </a:t>
            </a:r>
            <a:r>
              <a:rPr lang="en-GB" sz="2000" dirty="0" smtClean="0">
                <a:latin typeface="Times New Roman" pitchFamily="18" charset="0"/>
                <a:cs typeface="Times New Roman" pitchFamily="18" charset="0"/>
              </a:rPr>
              <a:t>Transfer 20ml of methanol, ethanol and acetone into 100ml volumetric flask and make up with ethyl acetate. Inject blank followed by standard preparation in 6 replicates. Note down the areas and retention times.</a:t>
            </a:r>
          </a:p>
          <a:p>
            <a:pPr algn="just">
              <a:buNone/>
            </a:pPr>
            <a:r>
              <a:rPr lang="en-GB" sz="2000" b="1" dirty="0" smtClean="0">
                <a:latin typeface="Times New Roman" pitchFamily="18" charset="0"/>
                <a:cs typeface="Times New Roman" pitchFamily="18" charset="0"/>
              </a:rPr>
              <a:t>Acceptance Criteria: </a:t>
            </a:r>
            <a:r>
              <a:rPr lang="en-GB" sz="2000" dirty="0" smtClean="0">
                <a:latin typeface="Times New Roman" pitchFamily="18" charset="0"/>
                <a:cs typeface="Times New Roman" pitchFamily="18" charset="0"/>
              </a:rPr>
              <a:t>The %RSD of retention time should be not more than 1% and peak area NMT 5%.</a:t>
            </a:r>
          </a:p>
          <a:p>
            <a:pPr algn="just">
              <a:buNone/>
            </a:pPr>
            <a:r>
              <a:rPr lang="en-GB" sz="2000" b="1" u="sng" dirty="0" smtClean="0">
                <a:latin typeface="Times New Roman" pitchFamily="18" charset="0"/>
                <a:cs typeface="Times New Roman" pitchFamily="18" charset="0"/>
              </a:rPr>
              <a:t>4. Detector noise and Drift test: </a:t>
            </a:r>
            <a:r>
              <a:rPr lang="en-GB" sz="2000" dirty="0" smtClean="0">
                <a:latin typeface="Times New Roman" pitchFamily="18" charset="0"/>
                <a:cs typeface="Times New Roman" pitchFamily="18" charset="0"/>
              </a:rPr>
              <a:t>After GC is ready run the system up to 15mts through single run. After completion of run calculate noise and drift through software.</a:t>
            </a:r>
            <a:endParaRPr lang="en-US" sz="2000" dirty="0" smtClean="0"/>
          </a:p>
          <a:p>
            <a:pPr>
              <a:buNone/>
            </a:pPr>
            <a:r>
              <a:rPr lang="en-GB" sz="2000" b="1" dirty="0" smtClean="0">
                <a:latin typeface="Times New Roman" pitchFamily="18" charset="0"/>
                <a:cs typeface="Times New Roman" pitchFamily="18" charset="0"/>
              </a:rPr>
              <a:t>Acceptance Criteria: </a:t>
            </a:r>
            <a:r>
              <a:rPr lang="en-GB" sz="2000" dirty="0" smtClean="0">
                <a:latin typeface="Times New Roman" pitchFamily="18" charset="0"/>
                <a:cs typeface="Times New Roman" pitchFamily="18" charset="0"/>
              </a:rPr>
              <a:t>Noise NMT 100mcgV; Drift NMT 2500mcgV/hr.</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81000"/>
            <a:ext cx="8229600" cy="838200"/>
          </a:xfrm>
        </p:spPr>
        <p:txBody>
          <a:bodyPr>
            <a:normAutofit fontScale="90000"/>
          </a:bodyPr>
          <a:lstStyle/>
          <a:p>
            <a:r>
              <a:rPr lang="en-GB" sz="3600" b="1" dirty="0" smtClean="0">
                <a:latin typeface="Times New Roman" pitchFamily="18" charset="0"/>
                <a:cs typeface="Times New Roman" pitchFamily="18" charset="0"/>
              </a:rPr>
              <a:t>Regulatory Control in Pharmaceutical Analysis</a:t>
            </a:r>
            <a:r>
              <a:rPr lang="en-GB" dirty="0" smtClean="0"/>
              <a:t/>
            </a:r>
            <a:br>
              <a:rPr lang="en-GB" dirty="0" smtClean="0"/>
            </a:br>
            <a:endParaRPr lang="en-US" dirty="0"/>
          </a:p>
        </p:txBody>
      </p:sp>
      <p:sp>
        <p:nvSpPr>
          <p:cNvPr id="3" name="Content Placeholder 2"/>
          <p:cNvSpPr>
            <a:spLocks noGrp="1"/>
          </p:cNvSpPr>
          <p:nvPr>
            <p:ph idx="1"/>
          </p:nvPr>
        </p:nvSpPr>
        <p:spPr>
          <a:xfrm>
            <a:off x="457200" y="762000"/>
            <a:ext cx="8458200" cy="6096000"/>
          </a:xfrm>
        </p:spPr>
        <p:txBody>
          <a:bodyPr>
            <a:normAutofit/>
          </a:bodyPr>
          <a:lstStyle/>
          <a:p>
            <a:pPr algn="just">
              <a:buNone/>
            </a:pPr>
            <a:r>
              <a:rPr lang="en-GB" b="1" dirty="0" smtClean="0">
                <a:latin typeface="Times New Roman" pitchFamily="18" charset="0"/>
                <a:cs typeface="Times New Roman" pitchFamily="18" charset="0"/>
              </a:rPr>
              <a:t>Introduction </a:t>
            </a:r>
          </a:p>
          <a:p>
            <a:pPr algn="just"/>
            <a:r>
              <a:rPr lang="en-GB" sz="3000" dirty="0" smtClean="0">
                <a:latin typeface="Times New Roman" pitchFamily="18" charset="0"/>
                <a:cs typeface="Times New Roman" pitchFamily="18" charset="0"/>
              </a:rPr>
              <a:t>Drugs play an important role in the health of both people and the economy of a country.</a:t>
            </a:r>
          </a:p>
          <a:p>
            <a:pPr algn="just"/>
            <a:r>
              <a:rPr lang="en-GB" sz="3000" dirty="0" smtClean="0">
                <a:latin typeface="Times New Roman" pitchFamily="18" charset="0"/>
                <a:cs typeface="Times New Roman" pitchFamily="18" charset="0"/>
              </a:rPr>
              <a:t>Pharmaceutical drugs are available from a large number of sources. </a:t>
            </a:r>
          </a:p>
          <a:p>
            <a:pPr algn="just"/>
            <a:r>
              <a:rPr lang="en-GB" sz="3000" dirty="0" smtClean="0">
                <a:latin typeface="Times New Roman" pitchFamily="18" charset="0"/>
                <a:cs typeface="Times New Roman" pitchFamily="18" charset="0"/>
              </a:rPr>
              <a:t>People and Governments willing to spend money on drugs for many reasons so, it must be safe, effective and good quality and used appropriately. </a:t>
            </a:r>
          </a:p>
          <a:p>
            <a:pPr algn="just"/>
            <a:r>
              <a:rPr lang="en-GB" sz="3000" dirty="0" smtClean="0">
                <a:latin typeface="Times New Roman" pitchFamily="18" charset="0"/>
                <a:cs typeface="Times New Roman" pitchFamily="18" charset="0"/>
              </a:rPr>
              <a:t>This means, in turn, that development, production, importation, exportation and subsequent distribution of drugs must be regulated to ensure that they meet prescribed standards. </a:t>
            </a:r>
            <a:endParaRPr lang="en-US" sz="3000"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GB" sz="3600" dirty="0" smtClean="0">
                <a:latin typeface="Times New Roman" pitchFamily="18" charset="0"/>
                <a:cs typeface="Times New Roman" pitchFamily="18" charset="0"/>
              </a:rPr>
              <a:t>STATISTICAL QC</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a:xfrm>
            <a:off x="228600" y="1066800"/>
            <a:ext cx="8534400" cy="5562600"/>
          </a:xfrm>
        </p:spPr>
        <p:txBody>
          <a:bodyPr>
            <a:normAutofit fontScale="92500" lnSpcReduction="20000"/>
          </a:bodyPr>
          <a:lstStyle/>
          <a:p>
            <a:pPr algn="just">
              <a:buNone/>
            </a:pPr>
            <a:r>
              <a:rPr lang="en-GB" sz="2400" b="1" dirty="0" smtClean="0">
                <a:latin typeface="Times New Roman" pitchFamily="18" charset="0"/>
                <a:cs typeface="Times New Roman" pitchFamily="18" charset="0"/>
              </a:rPr>
              <a:t>Definition:</a:t>
            </a:r>
          </a:p>
          <a:p>
            <a:pPr algn="just">
              <a:buNone/>
            </a:pPr>
            <a:r>
              <a:rPr lang="en-GB" sz="2400" dirty="0" smtClean="0">
                <a:latin typeface="Times New Roman" pitchFamily="18" charset="0"/>
                <a:cs typeface="Times New Roman" pitchFamily="18" charset="0"/>
              </a:rPr>
              <a:t>    </a:t>
            </a:r>
            <a:r>
              <a:rPr lang="en-GB" sz="2200" dirty="0" smtClean="0">
                <a:latin typeface="Times New Roman" pitchFamily="18" charset="0"/>
                <a:cs typeface="Times New Roman" pitchFamily="18" charset="0"/>
              </a:rPr>
              <a:t>As an economic and effective system of maintaining and improving the quality of outputs through the whole operation process of specification, production and inspection based on continuous testing with random samples. </a:t>
            </a:r>
          </a:p>
          <a:p>
            <a:pPr algn="just">
              <a:buNone/>
            </a:pPr>
            <a:r>
              <a:rPr lang="en-GB" sz="2000" b="1" dirty="0" smtClean="0">
                <a:latin typeface="Times New Roman" pitchFamily="18" charset="0"/>
                <a:cs typeface="Times New Roman" pitchFamily="18" charset="0"/>
              </a:rPr>
              <a:t>METHODS OF QUALITY CONTROL</a:t>
            </a:r>
          </a:p>
          <a:p>
            <a:pPr marL="457200" indent="-457200" algn="just">
              <a:buAutoNum type="arabicPeriod"/>
            </a:pPr>
            <a:r>
              <a:rPr lang="en-GB" sz="2200" b="1" dirty="0" smtClean="0">
                <a:latin typeface="Times New Roman" pitchFamily="18" charset="0"/>
                <a:cs typeface="Times New Roman" pitchFamily="18" charset="0"/>
              </a:rPr>
              <a:t>Control Chart</a:t>
            </a:r>
          </a:p>
          <a:p>
            <a:pPr marL="457200" indent="-457200" algn="just">
              <a:buAutoNum type="arabicPeriod"/>
            </a:pPr>
            <a:r>
              <a:rPr lang="en-GB" sz="2200" b="1" dirty="0" smtClean="0">
                <a:latin typeface="Times New Roman" pitchFamily="18" charset="0"/>
                <a:cs typeface="Times New Roman" pitchFamily="18" charset="0"/>
              </a:rPr>
              <a:t>Acceptance sampling techniques</a:t>
            </a:r>
          </a:p>
          <a:p>
            <a:pPr marL="457200" indent="-457200" algn="just">
              <a:buNone/>
            </a:pPr>
            <a:r>
              <a:rPr lang="en-GB" sz="2200" b="1" dirty="0" smtClean="0">
                <a:latin typeface="Times New Roman" pitchFamily="18" charset="0"/>
                <a:cs typeface="Times New Roman" pitchFamily="18" charset="0"/>
              </a:rPr>
              <a:t>1. Control Chart: </a:t>
            </a:r>
            <a:r>
              <a:rPr lang="en-GB" sz="2200" dirty="0" smtClean="0">
                <a:latin typeface="Times New Roman" pitchFamily="18" charset="0"/>
                <a:cs typeface="Times New Roman" pitchFamily="18" charset="0"/>
              </a:rPr>
              <a:t>A statistical chart used for controlling Mfg process, is a graphical method consists of three different lines. A. Central line B. Upper control limit C. Lower control limit </a:t>
            </a:r>
          </a:p>
          <a:p>
            <a:pPr marL="457200" indent="-457200" algn="just">
              <a:buNone/>
            </a:pPr>
            <a:r>
              <a:rPr lang="en-GB" sz="2200" b="1" dirty="0" smtClean="0">
                <a:latin typeface="Times New Roman" pitchFamily="18" charset="0"/>
                <a:cs typeface="Times New Roman" pitchFamily="18" charset="0"/>
              </a:rPr>
              <a:t>Function</a:t>
            </a:r>
            <a:r>
              <a:rPr lang="en-GB" sz="2200" dirty="0" smtClean="0">
                <a:latin typeface="Times New Roman" pitchFamily="18" charset="0"/>
                <a:cs typeface="Times New Roman" pitchFamily="18" charset="0"/>
              </a:rPr>
              <a:t>s: </a:t>
            </a:r>
          </a:p>
          <a:p>
            <a:pPr marL="457200" indent="-457200" algn="just"/>
            <a:r>
              <a:rPr lang="en-GB" sz="2200" dirty="0" smtClean="0">
                <a:latin typeface="Times New Roman" pitchFamily="18" charset="0"/>
                <a:cs typeface="Times New Roman" pitchFamily="18" charset="0"/>
              </a:rPr>
              <a:t>To signal the presence of assignable causes of variation.</a:t>
            </a:r>
          </a:p>
          <a:p>
            <a:pPr marL="457200" indent="-457200" algn="just"/>
            <a:r>
              <a:rPr lang="en-GB" sz="2200" dirty="0" smtClean="0">
                <a:latin typeface="Times New Roman" pitchFamily="18" charset="0"/>
                <a:cs typeface="Times New Roman" pitchFamily="18" charset="0"/>
              </a:rPr>
              <a:t>To give the evidence if a process is operating in a state of statistical control.</a:t>
            </a:r>
          </a:p>
          <a:p>
            <a:pPr marL="457200" indent="-457200" algn="just">
              <a:buNone/>
            </a:pPr>
            <a:r>
              <a:rPr lang="en-GB" sz="2200" b="1" dirty="0" smtClean="0">
                <a:latin typeface="Times New Roman" pitchFamily="18" charset="0"/>
                <a:cs typeface="Times New Roman" pitchFamily="18" charset="0"/>
              </a:rPr>
              <a:t>Control chart purpose: </a:t>
            </a:r>
            <a:r>
              <a:rPr lang="en-GB" sz="2200" dirty="0" smtClean="0">
                <a:latin typeface="Times New Roman" pitchFamily="18" charset="0"/>
                <a:cs typeface="Times New Roman" pitchFamily="18" charset="0"/>
              </a:rPr>
              <a:t>Show the data changes, show the causes of changes in data.</a:t>
            </a:r>
          </a:p>
          <a:p>
            <a:pPr marL="457200" indent="-457200" algn="just"/>
            <a:r>
              <a:rPr lang="en-GB" sz="2200" dirty="0" smtClean="0">
                <a:latin typeface="Times New Roman" pitchFamily="18" charset="0"/>
                <a:cs typeface="Times New Roman" pitchFamily="18" charset="0"/>
              </a:rPr>
              <a:t>May be assignable changes or causes (Data outside control limits or trend in data), natural causes (Random variations around average).</a:t>
            </a:r>
          </a:p>
          <a:p>
            <a:pPr marL="457200" indent="-457200" algn="just">
              <a:buNone/>
            </a:pPr>
            <a:endParaRPr lang="en-GB" sz="2000" dirty="0" smtClean="0">
              <a:latin typeface="Times New Roman" pitchFamily="18" charset="0"/>
              <a:cs typeface="Times New Roman" pitchFamily="18" charset="0"/>
            </a:endParaRPr>
          </a:p>
          <a:p>
            <a:pPr marL="457200" indent="-457200" algn="just">
              <a:buNone/>
            </a:pPr>
            <a:r>
              <a:rPr lang="en-GB" sz="2000" dirty="0" smtClean="0">
                <a:latin typeface="Times New Roman" pitchFamily="18" charset="0"/>
                <a:cs typeface="Times New Roman" pitchFamily="18" charset="0"/>
              </a:rPr>
              <a:t> </a:t>
            </a:r>
            <a:endParaRPr lang="en-GB" sz="2000" b="1" dirty="0" smtClean="0">
              <a:latin typeface="Times New Roman" pitchFamily="18" charset="0"/>
              <a:cs typeface="Times New Roman" pitchFamily="18" charset="0"/>
            </a:endParaRPr>
          </a:p>
          <a:p>
            <a:pPr marL="457200" indent="-457200" algn="just">
              <a:buNone/>
            </a:pPr>
            <a:endParaRPr lang="en-US" sz="2000" b="1" dirty="0">
              <a:latin typeface="Times New Roman" pitchFamily="18" charset="0"/>
              <a:cs typeface="Times New Roman" pitchFamily="18" charset="0"/>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248400"/>
          </a:xfrm>
        </p:spPr>
        <p:txBody>
          <a:bodyPr>
            <a:normAutofit fontScale="92500" lnSpcReduction="10000"/>
          </a:bodyPr>
          <a:lstStyle/>
          <a:p>
            <a:pPr algn="just">
              <a:buNone/>
            </a:pPr>
            <a:r>
              <a:rPr lang="en-GB" sz="3500" b="1" dirty="0" smtClean="0">
                <a:latin typeface="Times New Roman" pitchFamily="18" charset="0"/>
                <a:cs typeface="Times New Roman" pitchFamily="18" charset="0"/>
              </a:rPr>
              <a:t>Regulatory requirements </a:t>
            </a:r>
          </a:p>
          <a:p>
            <a:pPr algn="just"/>
            <a:r>
              <a:rPr lang="en-GB" sz="3000" dirty="0" smtClean="0">
                <a:latin typeface="Times New Roman" pitchFamily="18" charset="0"/>
                <a:cs typeface="Times New Roman" pitchFamily="18" charset="0"/>
              </a:rPr>
              <a:t>In an ideal world, the need for analysis should be driven by the desire to assure the quality of a drug product. </a:t>
            </a:r>
          </a:p>
          <a:p>
            <a:pPr algn="just"/>
            <a:r>
              <a:rPr lang="en-GB" sz="3000" dirty="0" smtClean="0">
                <a:latin typeface="Times New Roman" pitchFamily="18" charset="0"/>
                <a:cs typeface="Times New Roman" pitchFamily="18" charset="0"/>
              </a:rPr>
              <a:t>However, in the real world the need for pharmaceutical drug analysis is driven largely by regulatory requirements. </a:t>
            </a:r>
          </a:p>
          <a:p>
            <a:pPr algn="just"/>
            <a:r>
              <a:rPr lang="en-GB" sz="3000" dirty="0" smtClean="0">
                <a:latin typeface="Times New Roman" pitchFamily="18" charset="0"/>
                <a:cs typeface="Times New Roman" pitchFamily="18" charset="0"/>
              </a:rPr>
              <a:t>A team consisting of R&amp;D, QC, and QA unit members develops these quality and compliance systems. </a:t>
            </a:r>
          </a:p>
          <a:p>
            <a:pPr algn="just"/>
            <a:r>
              <a:rPr lang="en-GB" sz="3000" dirty="0" smtClean="0">
                <a:latin typeface="Times New Roman" pitchFamily="18" charset="0"/>
                <a:cs typeface="Times New Roman" pitchFamily="18" charset="0"/>
              </a:rPr>
              <a:t>It should be one of the highest priorities of top management and QA units to develop and monitor these systems to comply with the </a:t>
            </a:r>
            <a:r>
              <a:rPr lang="en-GB" sz="3000" dirty="0" err="1" smtClean="0">
                <a:latin typeface="Times New Roman" pitchFamily="18" charset="0"/>
                <a:cs typeface="Times New Roman" pitchFamily="18" charset="0"/>
              </a:rPr>
              <a:t>cGMP</a:t>
            </a:r>
            <a:r>
              <a:rPr lang="en-GB" sz="3000" dirty="0" smtClean="0">
                <a:latin typeface="Times New Roman" pitchFamily="18" charset="0"/>
                <a:cs typeface="Times New Roman" pitchFamily="18" charset="0"/>
              </a:rPr>
              <a:t> and GLP expectations.</a:t>
            </a:r>
            <a:endParaRPr lang="en-US" sz="3000" dirty="0">
              <a:latin typeface="Times New Roman" pitchFamily="18" charset="0"/>
              <a:cs typeface="Times New Roman" pitchFamily="18" charset="0"/>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6019800"/>
          </a:xfrm>
        </p:spPr>
        <p:txBody>
          <a:bodyPr>
            <a:normAutofit fontScale="92500" lnSpcReduction="20000"/>
          </a:bodyPr>
          <a:lstStyle/>
          <a:p>
            <a:pPr algn="just">
              <a:buNone/>
            </a:pPr>
            <a:r>
              <a:rPr lang="en-GB" b="1" dirty="0" smtClean="0">
                <a:latin typeface="Times New Roman" pitchFamily="18" charset="0"/>
                <a:cs typeface="Times New Roman" pitchFamily="18" charset="0"/>
              </a:rPr>
              <a:t>Key function of regulatory agencies</a:t>
            </a:r>
          </a:p>
          <a:p>
            <a:pPr algn="just"/>
            <a:r>
              <a:rPr lang="en-GB" dirty="0" smtClean="0">
                <a:latin typeface="Times New Roman" pitchFamily="18" charset="0"/>
                <a:cs typeface="Times New Roman" pitchFamily="18" charset="0"/>
              </a:rPr>
              <a:t>Product registration (drug evaluation and authorization, and monitoring of drug efficacy and safety)</a:t>
            </a:r>
          </a:p>
          <a:p>
            <a:pPr algn="just"/>
            <a:r>
              <a:rPr lang="en-GB" dirty="0" smtClean="0">
                <a:latin typeface="Times New Roman" pitchFamily="18" charset="0"/>
                <a:cs typeface="Times New Roman" pitchFamily="18" charset="0"/>
              </a:rPr>
              <a:t>Regulation of drug manufacturing, importation, and distribution</a:t>
            </a:r>
          </a:p>
          <a:p>
            <a:pPr algn="just"/>
            <a:r>
              <a:rPr lang="en-GB" dirty="0" smtClean="0">
                <a:latin typeface="Times New Roman" pitchFamily="18" charset="0"/>
                <a:cs typeface="Times New Roman" pitchFamily="18" charset="0"/>
              </a:rPr>
              <a:t>Regulation &amp; Control of drug promotion and information. </a:t>
            </a:r>
          </a:p>
          <a:p>
            <a:pPr algn="just"/>
            <a:r>
              <a:rPr lang="en-GB" dirty="0" smtClean="0">
                <a:latin typeface="Times New Roman" pitchFamily="18" charset="0"/>
                <a:cs typeface="Times New Roman" pitchFamily="18" charset="0"/>
              </a:rPr>
              <a:t>Adverse drug reaction (ADR) monitoring.</a:t>
            </a:r>
          </a:p>
          <a:p>
            <a:pPr algn="just"/>
            <a:r>
              <a:rPr lang="en-GB" dirty="0" smtClean="0">
                <a:latin typeface="Times New Roman" pitchFamily="18" charset="0"/>
                <a:cs typeface="Times New Roman" pitchFamily="18" charset="0"/>
              </a:rPr>
              <a:t>Licensing of premises, persons and practices. </a:t>
            </a:r>
          </a:p>
          <a:p>
            <a:pPr algn="just">
              <a:buNone/>
            </a:pPr>
            <a:r>
              <a:rPr lang="en-GB" b="1" dirty="0" smtClean="0">
                <a:latin typeface="Times New Roman" pitchFamily="18" charset="0"/>
                <a:cs typeface="Times New Roman" pitchFamily="18" charset="0"/>
              </a:rPr>
              <a:t>Goal of regulatory agency </a:t>
            </a:r>
          </a:p>
          <a:p>
            <a:pPr algn="just"/>
            <a:r>
              <a:rPr lang="en-GB" dirty="0" smtClean="0">
                <a:latin typeface="Times New Roman" pitchFamily="18" charset="0"/>
                <a:cs typeface="Times New Roman" pitchFamily="18" charset="0"/>
              </a:rPr>
              <a:t>Main goal of drug regulation is to guarantee the safety, efficacy and quality of drugs available to public. </a:t>
            </a:r>
            <a:endParaRPr lang="en-US" dirty="0">
              <a:latin typeface="Times New Roman" pitchFamily="18" charset="0"/>
              <a:cs typeface="Times New Roman" pitchFamily="18" charset="0"/>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791200"/>
          </a:xfrm>
        </p:spPr>
        <p:txBody>
          <a:bodyPr>
            <a:normAutofit fontScale="70000" lnSpcReduction="20000"/>
          </a:bodyPr>
          <a:lstStyle/>
          <a:p>
            <a:pPr algn="just">
              <a:buNone/>
            </a:pPr>
            <a:r>
              <a:rPr lang="en-US" b="1" dirty="0" smtClean="0">
                <a:latin typeface="Times New Roman" pitchFamily="18" charset="0"/>
                <a:cs typeface="Times New Roman" pitchFamily="18" charset="0"/>
              </a:rPr>
              <a:t>The drug regulation </a:t>
            </a:r>
          </a:p>
          <a:p>
            <a:pPr algn="just"/>
            <a:r>
              <a:rPr lang="en-US" sz="2400" dirty="0" smtClean="0">
                <a:latin typeface="Times New Roman" pitchFamily="18" charset="0"/>
                <a:cs typeface="Times New Roman" pitchFamily="18" charset="0"/>
              </a:rPr>
              <a:t>Drug Laws</a:t>
            </a:r>
          </a:p>
          <a:p>
            <a:pPr algn="just"/>
            <a:r>
              <a:rPr lang="en-US" sz="2400" dirty="0" smtClean="0">
                <a:latin typeface="Times New Roman" pitchFamily="18" charset="0"/>
                <a:cs typeface="Times New Roman" pitchFamily="18" charset="0"/>
              </a:rPr>
              <a:t>rug Regulatory Agencies </a:t>
            </a:r>
          </a:p>
          <a:p>
            <a:pPr algn="just"/>
            <a:r>
              <a:rPr lang="en-US" sz="2400" dirty="0" smtClean="0">
                <a:latin typeface="Times New Roman" pitchFamily="18" charset="0"/>
                <a:cs typeface="Times New Roman" pitchFamily="18" charset="0"/>
              </a:rPr>
              <a:t>Drug Regulatory Boards </a:t>
            </a:r>
          </a:p>
          <a:p>
            <a:pPr algn="just"/>
            <a:r>
              <a:rPr lang="en-US" sz="2400" dirty="0" smtClean="0">
                <a:latin typeface="Times New Roman" pitchFamily="18" charset="0"/>
                <a:cs typeface="Times New Roman" pitchFamily="18" charset="0"/>
              </a:rPr>
              <a:t>Quality Control </a:t>
            </a:r>
          </a:p>
          <a:p>
            <a:pPr algn="just"/>
            <a:r>
              <a:rPr lang="en-US" sz="2400" dirty="0" smtClean="0">
                <a:latin typeface="Times New Roman" pitchFamily="18" charset="0"/>
                <a:cs typeface="Times New Roman" pitchFamily="18" charset="0"/>
              </a:rPr>
              <a:t>Drug Information Centers etc. </a:t>
            </a:r>
          </a:p>
          <a:p>
            <a:pPr algn="just">
              <a:buNone/>
            </a:pPr>
            <a:r>
              <a:rPr lang="en-US" b="1" dirty="0" smtClean="0">
                <a:latin typeface="Times New Roman" pitchFamily="18" charset="0"/>
                <a:cs typeface="Times New Roman" pitchFamily="18" charset="0"/>
              </a:rPr>
              <a:t>Drug regulatory system in India </a:t>
            </a:r>
          </a:p>
          <a:p>
            <a:pPr algn="just"/>
            <a:r>
              <a:rPr lang="en-US" sz="2900" dirty="0" smtClean="0">
                <a:latin typeface="Times New Roman" pitchFamily="18" charset="0"/>
                <a:cs typeface="Times New Roman" pitchFamily="18" charset="0"/>
              </a:rPr>
              <a:t>Drugs and Health is in concurrent list of Indian Constitution.</a:t>
            </a:r>
          </a:p>
          <a:p>
            <a:pPr algn="just"/>
            <a:r>
              <a:rPr lang="en-US" sz="2900" dirty="0" smtClean="0">
                <a:latin typeface="Times New Roman" pitchFamily="18" charset="0"/>
                <a:cs typeface="Times New Roman" pitchFamily="18" charset="0"/>
              </a:rPr>
              <a:t>It is governed by both Centre and State Governments under the Drugs &amp; Cosmetics Act, 1940. </a:t>
            </a:r>
          </a:p>
          <a:p>
            <a:pPr algn="just">
              <a:buNone/>
            </a:pPr>
            <a:r>
              <a:rPr lang="en-US" sz="2600" b="1" dirty="0" smtClean="0">
                <a:latin typeface="Times New Roman" pitchFamily="18" charset="0"/>
                <a:cs typeface="Times New Roman" pitchFamily="18" charset="0"/>
              </a:rPr>
              <a:t>MAIN BODIES </a:t>
            </a:r>
          </a:p>
          <a:p>
            <a:pPr algn="just"/>
            <a:r>
              <a:rPr lang="en-US" sz="2900" dirty="0" smtClean="0">
                <a:latin typeface="Times New Roman" pitchFamily="18" charset="0"/>
                <a:cs typeface="Times New Roman" pitchFamily="18" charset="0"/>
              </a:rPr>
              <a:t>Central Drug Standard Control Organization (CDSCO)</a:t>
            </a:r>
          </a:p>
          <a:p>
            <a:pPr algn="just"/>
            <a:r>
              <a:rPr lang="en-US" sz="2900" dirty="0" smtClean="0">
                <a:latin typeface="Times New Roman" pitchFamily="18" charset="0"/>
                <a:cs typeface="Times New Roman" pitchFamily="18" charset="0"/>
              </a:rPr>
              <a:t>Ministry Of Health &amp; Family Welfare (MHFW) </a:t>
            </a:r>
          </a:p>
          <a:p>
            <a:pPr algn="just"/>
            <a:r>
              <a:rPr lang="en-US" sz="2900" dirty="0" smtClean="0">
                <a:latin typeface="Times New Roman" pitchFamily="18" charset="0"/>
                <a:cs typeface="Times New Roman" pitchFamily="18" charset="0"/>
              </a:rPr>
              <a:t>Indian Council Of Medical Research (ICMR) </a:t>
            </a:r>
          </a:p>
          <a:p>
            <a:pPr algn="just"/>
            <a:r>
              <a:rPr lang="en-US" sz="2900" dirty="0" smtClean="0">
                <a:latin typeface="Times New Roman" pitchFamily="18" charset="0"/>
                <a:cs typeface="Times New Roman" pitchFamily="18" charset="0"/>
              </a:rPr>
              <a:t>Indian Pharmaceutical Association (IPA) </a:t>
            </a:r>
          </a:p>
          <a:p>
            <a:pPr algn="just"/>
            <a:r>
              <a:rPr lang="en-US" sz="2900" dirty="0" smtClean="0">
                <a:latin typeface="Times New Roman" pitchFamily="18" charset="0"/>
                <a:cs typeface="Times New Roman" pitchFamily="18" charset="0"/>
              </a:rPr>
              <a:t>Drug Technical Advisory Board (DTAB) </a:t>
            </a:r>
          </a:p>
          <a:p>
            <a:pPr algn="just"/>
            <a:r>
              <a:rPr lang="en-US" sz="2900" dirty="0" smtClean="0">
                <a:latin typeface="Times New Roman" pitchFamily="18" charset="0"/>
                <a:cs typeface="Times New Roman" pitchFamily="18" charset="0"/>
              </a:rPr>
              <a:t>Central Drug Testing Laboratory (CDTL) </a:t>
            </a:r>
          </a:p>
          <a:p>
            <a:pPr algn="just"/>
            <a:r>
              <a:rPr lang="en-US" sz="2900" dirty="0" smtClean="0">
                <a:latin typeface="Times New Roman" pitchFamily="18" charset="0"/>
                <a:cs typeface="Times New Roman" pitchFamily="18" charset="0"/>
              </a:rPr>
              <a:t>Indian Pharmacopoeia Commission (IPC) </a:t>
            </a:r>
          </a:p>
          <a:p>
            <a:pPr algn="just"/>
            <a:r>
              <a:rPr lang="en-US" sz="2900" dirty="0" smtClean="0">
                <a:latin typeface="Times New Roman" pitchFamily="18" charset="0"/>
                <a:cs typeface="Times New Roman" pitchFamily="18" charset="0"/>
              </a:rPr>
              <a:t>National Pharmaceutical Pricing Authority (NPPA)</a:t>
            </a:r>
            <a:endParaRPr lang="en-US" sz="2900" dirty="0">
              <a:latin typeface="Times New Roman" pitchFamily="18" charset="0"/>
              <a:cs typeface="Times New Roman" pitchFamily="18" charset="0"/>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382000" cy="6400800"/>
          </a:xfrm>
        </p:spPr>
        <p:txBody>
          <a:bodyPr>
            <a:normAutofit/>
          </a:bodyPr>
          <a:lstStyle/>
          <a:p>
            <a:pPr algn="just">
              <a:buNone/>
            </a:pPr>
            <a:r>
              <a:rPr lang="en-US" sz="2000" b="1" dirty="0" smtClean="0">
                <a:latin typeface="Times New Roman" pitchFamily="18" charset="0"/>
                <a:cs typeface="Times New Roman" pitchFamily="18" charset="0"/>
              </a:rPr>
              <a:t>WELL DEFINED DRUG REGULATORY SYSTEM (Govt. of India)</a:t>
            </a:r>
          </a:p>
          <a:p>
            <a:pPr algn="just">
              <a:buNone/>
            </a:pPr>
            <a:r>
              <a:rPr lang="en-US" sz="2800" dirty="0" smtClean="0">
                <a:latin typeface="Times New Roman" pitchFamily="18" charset="0"/>
                <a:cs typeface="Times New Roman" pitchFamily="18" charset="0"/>
              </a:rPr>
              <a:t> </a:t>
            </a:r>
          </a:p>
          <a:p>
            <a:pPr algn="just">
              <a:buNone/>
            </a:pPr>
            <a:r>
              <a:rPr lang="en-US" sz="2800" dirty="0" smtClean="0">
                <a:latin typeface="Times New Roman" pitchFamily="18" charset="0"/>
                <a:cs typeface="Times New Roman" pitchFamily="18" charset="0"/>
              </a:rPr>
              <a:t>Ministry of health and family welfare</a:t>
            </a:r>
          </a:p>
          <a:p>
            <a:pPr algn="just">
              <a:buNone/>
            </a:pPr>
            <a:endParaRPr lang="en-GB" sz="2800" dirty="0" smtClean="0">
              <a:latin typeface="Times New Roman" pitchFamily="18" charset="0"/>
              <a:cs typeface="Times New Roman" pitchFamily="18" charset="0"/>
            </a:endParaRPr>
          </a:p>
          <a:p>
            <a:pPr algn="just">
              <a:buNone/>
            </a:pPr>
            <a:endParaRPr lang="en-GB" sz="2800" dirty="0" smtClean="0">
              <a:latin typeface="Times New Roman" pitchFamily="18" charset="0"/>
              <a:cs typeface="Times New Roman" pitchFamily="18" charset="0"/>
            </a:endParaRPr>
          </a:p>
          <a:p>
            <a:pPr algn="just">
              <a:buNone/>
            </a:pPr>
            <a:endParaRPr lang="en-US" sz="2800" dirty="0" smtClean="0">
              <a:latin typeface="Times New Roman" pitchFamily="18" charset="0"/>
              <a:cs typeface="Times New Roman" pitchFamily="18" charset="0"/>
            </a:endParaRPr>
          </a:p>
          <a:p>
            <a:pPr algn="just"/>
            <a:r>
              <a:rPr lang="en-US" sz="2800" dirty="0" smtClean="0">
                <a:latin typeface="Times New Roman" pitchFamily="18" charset="0"/>
                <a:cs typeface="Times New Roman" pitchFamily="18" charset="0"/>
              </a:rPr>
              <a:t>Enforcement &amp; GMP audit Division </a:t>
            </a:r>
          </a:p>
          <a:p>
            <a:pPr algn="just"/>
            <a:r>
              <a:rPr lang="en-US" sz="2800" dirty="0" smtClean="0">
                <a:latin typeface="Times New Roman" pitchFamily="18" charset="0"/>
                <a:cs typeface="Times New Roman" pitchFamily="18" charset="0"/>
              </a:rPr>
              <a:t>Quality Control Division – CDTL</a:t>
            </a:r>
          </a:p>
          <a:p>
            <a:pPr algn="just"/>
            <a:r>
              <a:rPr lang="en-US" sz="2800" dirty="0" smtClean="0">
                <a:latin typeface="Times New Roman" pitchFamily="18" charset="0"/>
                <a:cs typeface="Times New Roman" pitchFamily="18" charset="0"/>
              </a:rPr>
              <a:t>Registration Division</a:t>
            </a:r>
          </a:p>
          <a:p>
            <a:pPr algn="just"/>
            <a:r>
              <a:rPr lang="en-US" sz="2800" dirty="0" smtClean="0">
                <a:latin typeface="Times New Roman" pitchFamily="18" charset="0"/>
                <a:cs typeface="Times New Roman" pitchFamily="18" charset="0"/>
              </a:rPr>
              <a:t>New Drug Division</a:t>
            </a:r>
          </a:p>
          <a:p>
            <a:pPr algn="just"/>
            <a:r>
              <a:rPr lang="en-US" sz="2800" dirty="0" smtClean="0">
                <a:latin typeface="Times New Roman" pitchFamily="18" charset="0"/>
                <a:cs typeface="Times New Roman" pitchFamily="18" charset="0"/>
              </a:rPr>
              <a:t>Pharmacovigilance </a:t>
            </a:r>
          </a:p>
          <a:p>
            <a:pPr algn="just"/>
            <a:r>
              <a:rPr lang="en-US" sz="2800" dirty="0" smtClean="0">
                <a:latin typeface="Times New Roman" pitchFamily="18" charset="0"/>
                <a:cs typeface="Times New Roman" pitchFamily="18" charset="0"/>
              </a:rPr>
              <a:t>Trainings</a:t>
            </a:r>
            <a:endParaRPr lang="en-US" sz="2800" dirty="0">
              <a:latin typeface="Times New Roman" pitchFamily="18" charset="0"/>
              <a:cs typeface="Times New Roman" pitchFamily="18" charset="0"/>
            </a:endParaRPr>
          </a:p>
        </p:txBody>
      </p:sp>
      <p:sp>
        <p:nvSpPr>
          <p:cNvPr id="4" name="Rectangle 3"/>
          <p:cNvSpPr/>
          <p:nvPr/>
        </p:nvSpPr>
        <p:spPr>
          <a:xfrm>
            <a:off x="6934200" y="1066800"/>
            <a:ext cx="14478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t>DG</a:t>
            </a:r>
            <a:r>
              <a:rPr lang="en-GB" dirty="0" smtClean="0"/>
              <a:t>HS</a:t>
            </a:r>
            <a:endParaRPr lang="en-US" dirty="0"/>
          </a:p>
        </p:txBody>
      </p:sp>
      <p:cxnSp>
        <p:nvCxnSpPr>
          <p:cNvPr id="6" name="Straight Arrow Connector 5"/>
          <p:cNvCxnSpPr/>
          <p:nvPr/>
        </p:nvCxnSpPr>
        <p:spPr>
          <a:xfrm>
            <a:off x="5791200" y="1447800"/>
            <a:ext cx="9906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rot="5400000">
            <a:off x="7239794" y="1828006"/>
            <a:ext cx="7620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6781800" y="2362200"/>
            <a:ext cx="16002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t>CDSCO</a:t>
            </a:r>
            <a:endParaRPr lang="en-US" b="1" dirty="0"/>
          </a:p>
        </p:txBody>
      </p:sp>
      <p:cxnSp>
        <p:nvCxnSpPr>
          <p:cNvPr id="10" name="Straight Arrow Connector 9"/>
          <p:cNvCxnSpPr/>
          <p:nvPr/>
        </p:nvCxnSpPr>
        <p:spPr>
          <a:xfrm rot="10800000">
            <a:off x="5562600" y="2590800"/>
            <a:ext cx="1068388"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4038600" y="2286000"/>
            <a:ext cx="14478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t>DCGI</a:t>
            </a:r>
            <a:endParaRPr lang="en-US" b="1" dirty="0"/>
          </a:p>
        </p:txBody>
      </p:sp>
      <p:sp>
        <p:nvSpPr>
          <p:cNvPr id="13" name="Rectangle 12"/>
          <p:cNvSpPr/>
          <p:nvPr/>
        </p:nvSpPr>
        <p:spPr>
          <a:xfrm>
            <a:off x="1600200" y="2286000"/>
            <a:ext cx="14478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t>DTAB</a:t>
            </a:r>
            <a:endParaRPr lang="en-US" b="1" dirty="0"/>
          </a:p>
        </p:txBody>
      </p:sp>
      <p:cxnSp>
        <p:nvCxnSpPr>
          <p:cNvPr id="14" name="Straight Arrow Connector 13"/>
          <p:cNvCxnSpPr/>
          <p:nvPr/>
        </p:nvCxnSpPr>
        <p:spPr>
          <a:xfrm>
            <a:off x="3048000" y="2590800"/>
            <a:ext cx="914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3401" y="362423"/>
            <a:ext cx="7751674" cy="5885977"/>
          </a:xfrm>
          <a:prstGeom prst="rect">
            <a:avLst/>
          </a:prstGeom>
        </p:spPr>
      </p:pic>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8730" y="457200"/>
            <a:ext cx="8966540" cy="5943600"/>
          </a:xfrm>
          <a:prstGeom prst="rect">
            <a:avLst/>
          </a:prstGeom>
        </p:spPr>
      </p:pic>
    </p:spTree>
    <p:extLst>
      <p:ext uri="{BB962C8B-B14F-4D97-AF65-F5344CB8AC3E}">
        <p14:creationId xmlns:p14="http://schemas.microsoft.com/office/powerpoint/2010/main" val="376924851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sz="3600" dirty="0" smtClean="0">
                <a:latin typeface="Times New Roman" panose="02020603050405020304" pitchFamily="18" charset="0"/>
                <a:cs typeface="Times New Roman" panose="02020603050405020304" pitchFamily="18" charset="0"/>
              </a:rPr>
              <a:t>Central </a:t>
            </a:r>
            <a:r>
              <a:rPr lang="en-IN" sz="3600" dirty="0">
                <a:latin typeface="Times New Roman" panose="02020603050405020304" pitchFamily="18" charset="0"/>
                <a:cs typeface="Times New Roman" panose="02020603050405020304" pitchFamily="18" charset="0"/>
              </a:rPr>
              <a:t>Drug Standard Control Organization</a:t>
            </a:r>
            <a:r>
              <a:rPr lang="en-IN" dirty="0"/>
              <a:t/>
            </a:r>
            <a:br>
              <a:rPr lang="en-IN" dirty="0"/>
            </a:br>
            <a:r>
              <a:rPr lang="en-IN" dirty="0">
                <a:latin typeface="Times New Roman" panose="02020603050405020304" pitchFamily="18" charset="0"/>
                <a:cs typeface="Times New Roman" panose="02020603050405020304" pitchFamily="18" charset="0"/>
              </a:rPr>
              <a:t>CDSCO</a:t>
            </a:r>
            <a:endParaRPr lang="en-IN" dirty="0"/>
          </a:p>
        </p:txBody>
      </p:sp>
      <p:sp>
        <p:nvSpPr>
          <p:cNvPr id="3" name="Content Placeholder 2"/>
          <p:cNvSpPr>
            <a:spLocks noGrp="1"/>
          </p:cNvSpPr>
          <p:nvPr>
            <p:ph idx="1"/>
          </p:nvPr>
        </p:nvSpPr>
        <p:spPr/>
        <p:txBody>
          <a:bodyPr>
            <a:normAutofit fontScale="92500" lnSpcReduction="20000"/>
          </a:bodyPr>
          <a:lstStyle/>
          <a:p>
            <a:pPr algn="just"/>
            <a:r>
              <a:rPr lang="en-IN" dirty="0" smtClean="0">
                <a:latin typeface="Times New Roman" panose="02020603050405020304" pitchFamily="18" charset="0"/>
                <a:cs typeface="Times New Roman" panose="02020603050405020304" pitchFamily="18" charset="0"/>
              </a:rPr>
              <a:t>Head </a:t>
            </a:r>
            <a:r>
              <a:rPr lang="en-IN" dirty="0">
                <a:latin typeface="Times New Roman" panose="02020603050405020304" pitchFamily="18" charset="0"/>
                <a:cs typeface="Times New Roman" panose="02020603050405020304" pitchFamily="18" charset="0"/>
              </a:rPr>
              <a:t>quarters New </a:t>
            </a:r>
            <a:r>
              <a:rPr lang="en-IN" dirty="0" smtClean="0">
                <a:latin typeface="Times New Roman" panose="02020603050405020304" pitchFamily="18" charset="0"/>
                <a:cs typeface="Times New Roman" panose="02020603050405020304" pitchFamily="18" charset="0"/>
              </a:rPr>
              <a:t>Delhi</a:t>
            </a:r>
          </a:p>
          <a:p>
            <a:pPr algn="just"/>
            <a:r>
              <a:rPr lang="en-IN" dirty="0" smtClean="0">
                <a:latin typeface="Times New Roman" panose="02020603050405020304" pitchFamily="18" charset="0"/>
                <a:cs typeface="Times New Roman" panose="02020603050405020304" pitchFamily="18" charset="0"/>
              </a:rPr>
              <a:t>North </a:t>
            </a:r>
            <a:r>
              <a:rPr lang="en-IN" dirty="0">
                <a:latin typeface="Times New Roman" panose="02020603050405020304" pitchFamily="18" charset="0"/>
                <a:cs typeface="Times New Roman" panose="02020603050405020304" pitchFamily="18" charset="0"/>
              </a:rPr>
              <a:t>Zone </a:t>
            </a:r>
            <a:r>
              <a:rPr lang="en-IN" dirty="0" smtClean="0">
                <a:latin typeface="Times New Roman" panose="02020603050405020304" pitchFamily="18" charset="0"/>
                <a:cs typeface="Times New Roman" panose="02020603050405020304" pitchFamily="18" charset="0"/>
              </a:rPr>
              <a:t>Ghaziabad</a:t>
            </a:r>
          </a:p>
          <a:p>
            <a:pPr algn="just"/>
            <a:r>
              <a:rPr lang="en-IN" dirty="0" smtClean="0">
                <a:latin typeface="Times New Roman" panose="02020603050405020304" pitchFamily="18" charset="0"/>
                <a:cs typeface="Times New Roman" panose="02020603050405020304" pitchFamily="18" charset="0"/>
              </a:rPr>
              <a:t>West </a:t>
            </a:r>
            <a:r>
              <a:rPr lang="en-IN" dirty="0">
                <a:latin typeface="Times New Roman" panose="02020603050405020304" pitchFamily="18" charset="0"/>
                <a:cs typeface="Times New Roman" panose="02020603050405020304" pitchFamily="18" charset="0"/>
              </a:rPr>
              <a:t>Zone </a:t>
            </a:r>
            <a:r>
              <a:rPr lang="en-IN" dirty="0" smtClean="0">
                <a:latin typeface="Times New Roman" panose="02020603050405020304" pitchFamily="18" charset="0"/>
                <a:cs typeface="Times New Roman" panose="02020603050405020304" pitchFamily="18" charset="0"/>
              </a:rPr>
              <a:t>Mumbai</a:t>
            </a:r>
          </a:p>
          <a:p>
            <a:pPr algn="just"/>
            <a:r>
              <a:rPr lang="en-IN" dirty="0" smtClean="0">
                <a:latin typeface="Times New Roman" panose="02020603050405020304" pitchFamily="18" charset="0"/>
                <a:cs typeface="Times New Roman" panose="02020603050405020304" pitchFamily="18" charset="0"/>
              </a:rPr>
              <a:t>South </a:t>
            </a:r>
            <a:r>
              <a:rPr lang="en-IN" dirty="0">
                <a:latin typeface="Times New Roman" panose="02020603050405020304" pitchFamily="18" charset="0"/>
                <a:cs typeface="Times New Roman" panose="02020603050405020304" pitchFamily="18" charset="0"/>
              </a:rPr>
              <a:t>Zone </a:t>
            </a:r>
            <a:r>
              <a:rPr lang="en-IN" dirty="0" smtClean="0">
                <a:latin typeface="Times New Roman" panose="02020603050405020304" pitchFamily="18" charset="0"/>
                <a:cs typeface="Times New Roman" panose="02020603050405020304" pitchFamily="18" charset="0"/>
              </a:rPr>
              <a:t>Chennai</a:t>
            </a:r>
          </a:p>
          <a:p>
            <a:pPr algn="just"/>
            <a:r>
              <a:rPr lang="en-IN" dirty="0" smtClean="0">
                <a:latin typeface="Times New Roman" panose="02020603050405020304" pitchFamily="18" charset="0"/>
                <a:cs typeface="Times New Roman" panose="02020603050405020304" pitchFamily="18" charset="0"/>
              </a:rPr>
              <a:t>East </a:t>
            </a:r>
            <a:r>
              <a:rPr lang="en-IN" dirty="0">
                <a:latin typeface="Times New Roman" panose="02020603050405020304" pitchFamily="18" charset="0"/>
                <a:cs typeface="Times New Roman" panose="02020603050405020304" pitchFamily="18" charset="0"/>
              </a:rPr>
              <a:t>Zone </a:t>
            </a:r>
            <a:r>
              <a:rPr lang="en-IN" dirty="0" smtClean="0">
                <a:latin typeface="Times New Roman" panose="02020603050405020304" pitchFamily="18" charset="0"/>
                <a:cs typeface="Times New Roman" panose="02020603050405020304" pitchFamily="18" charset="0"/>
              </a:rPr>
              <a:t>Kolkata.</a:t>
            </a:r>
          </a:p>
          <a:p>
            <a:pPr algn="just"/>
            <a:r>
              <a:rPr lang="en-IN" dirty="0" smtClean="0">
                <a:latin typeface="Times New Roman" panose="02020603050405020304" pitchFamily="18" charset="0"/>
                <a:cs typeface="Times New Roman" panose="02020603050405020304" pitchFamily="18" charset="0"/>
              </a:rPr>
              <a:t>Other </a:t>
            </a:r>
            <a:r>
              <a:rPr lang="en-IN" dirty="0">
                <a:latin typeface="Times New Roman" panose="02020603050405020304" pitchFamily="18" charset="0"/>
                <a:cs typeface="Times New Roman" panose="02020603050405020304" pitchFamily="18" charset="0"/>
              </a:rPr>
              <a:t>zonal offices Ahmedabad and </a:t>
            </a:r>
            <a:r>
              <a:rPr lang="en-IN" dirty="0" smtClean="0">
                <a:latin typeface="Times New Roman" panose="02020603050405020304" pitchFamily="18" charset="0"/>
                <a:cs typeface="Times New Roman" panose="02020603050405020304" pitchFamily="18" charset="0"/>
              </a:rPr>
              <a:t>Hyderabad.</a:t>
            </a:r>
          </a:p>
          <a:p>
            <a:pPr algn="just"/>
            <a:r>
              <a:rPr lang="en-IN" dirty="0" smtClean="0">
                <a:latin typeface="Times New Roman" panose="02020603050405020304" pitchFamily="18" charset="0"/>
                <a:cs typeface="Times New Roman" panose="02020603050405020304" pitchFamily="18" charset="0"/>
              </a:rPr>
              <a:t>Sub-Zonal </a:t>
            </a:r>
            <a:r>
              <a:rPr lang="en-IN" dirty="0">
                <a:latin typeface="Times New Roman" panose="02020603050405020304" pitchFamily="18" charset="0"/>
                <a:cs typeface="Times New Roman" panose="02020603050405020304" pitchFamily="18" charset="0"/>
              </a:rPr>
              <a:t>Office </a:t>
            </a:r>
            <a:r>
              <a:rPr lang="en-IN" dirty="0" smtClean="0">
                <a:latin typeface="Times New Roman" panose="02020603050405020304" pitchFamily="18" charset="0"/>
                <a:cs typeface="Times New Roman" panose="02020603050405020304" pitchFamily="18" charset="0"/>
              </a:rPr>
              <a:t>2</a:t>
            </a:r>
          </a:p>
          <a:p>
            <a:pPr algn="just"/>
            <a:r>
              <a:rPr lang="en-IN" dirty="0" smtClean="0">
                <a:latin typeface="Times New Roman" panose="02020603050405020304" pitchFamily="18" charset="0"/>
                <a:cs typeface="Times New Roman" panose="02020603050405020304" pitchFamily="18" charset="0"/>
              </a:rPr>
              <a:t>Port </a:t>
            </a:r>
            <a:r>
              <a:rPr lang="en-IN" dirty="0">
                <a:latin typeface="Times New Roman" panose="02020603050405020304" pitchFamily="18" charset="0"/>
                <a:cs typeface="Times New Roman" panose="02020603050405020304" pitchFamily="18" charset="0"/>
              </a:rPr>
              <a:t>offices/Airports 7 </a:t>
            </a:r>
            <a:endParaRPr lang="en-IN" dirty="0" smtClean="0">
              <a:latin typeface="Times New Roman" panose="02020603050405020304" pitchFamily="18" charset="0"/>
              <a:cs typeface="Times New Roman" panose="02020603050405020304" pitchFamily="18" charset="0"/>
            </a:endParaRPr>
          </a:p>
          <a:p>
            <a:pPr algn="just"/>
            <a:r>
              <a:rPr lang="en-IN" dirty="0" smtClean="0">
                <a:latin typeface="Times New Roman" panose="02020603050405020304" pitchFamily="18" charset="0"/>
                <a:cs typeface="Times New Roman" panose="02020603050405020304" pitchFamily="18" charset="0"/>
              </a:rPr>
              <a:t>Laboratories 6</a:t>
            </a:r>
            <a:endParaRPr lang="en-IN" dirty="0">
              <a:latin typeface="Times New Roman" panose="02020603050405020304" pitchFamily="18" charset="0"/>
              <a:cs typeface="Times New Roman" panose="02020603050405020304" pitchFamily="18" charset="0"/>
            </a:endParaRPr>
          </a:p>
          <a:p>
            <a:endParaRPr lang="en-IN" dirty="0"/>
          </a:p>
        </p:txBody>
      </p:sp>
    </p:spTree>
    <p:extLst>
      <p:ext uri="{BB962C8B-B14F-4D97-AF65-F5344CB8AC3E}">
        <p14:creationId xmlns:p14="http://schemas.microsoft.com/office/powerpoint/2010/main" val="334525220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8104" y="609601"/>
            <a:ext cx="8847790" cy="5638800"/>
          </a:xfrm>
          <a:prstGeom prst="rect">
            <a:avLst/>
          </a:prstGeom>
        </p:spPr>
      </p:pic>
    </p:spTree>
    <p:extLst>
      <p:ext uri="{BB962C8B-B14F-4D97-AF65-F5344CB8AC3E}">
        <p14:creationId xmlns:p14="http://schemas.microsoft.com/office/powerpoint/2010/main" val="46111397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228600"/>
            <a:ext cx="8229600" cy="4525963"/>
          </a:xfrm>
        </p:spPr>
        <p:txBody>
          <a:bodyPr>
            <a:noAutofit/>
          </a:bodyPr>
          <a:lstStyle/>
          <a:p>
            <a:pPr algn="just"/>
            <a:r>
              <a:rPr lang="en-US" sz="2400" dirty="0">
                <a:latin typeface="Times New Roman" panose="02020603050405020304" pitchFamily="18" charset="0"/>
                <a:cs typeface="Times New Roman" panose="02020603050405020304" pitchFamily="18" charset="0"/>
              </a:rPr>
              <a:t>Functions undertaken by Central Government Statutory function</a:t>
            </a:r>
            <a:r>
              <a:rPr lang="en-US" sz="2400" dirty="0" smtClean="0">
                <a:latin typeface="Times New Roman" panose="02020603050405020304" pitchFamily="18" charset="0"/>
                <a:cs typeface="Times New Roman" panose="02020603050405020304" pitchFamily="18" charset="0"/>
              </a:rPr>
              <a:t>:</a:t>
            </a:r>
          </a:p>
          <a:p>
            <a:pPr algn="just"/>
            <a:r>
              <a:rPr lang="en-US" sz="2400" dirty="0" smtClean="0">
                <a:latin typeface="Times New Roman" panose="02020603050405020304" pitchFamily="18" charset="0"/>
                <a:cs typeface="Times New Roman" panose="02020603050405020304" pitchFamily="18" charset="0"/>
              </a:rPr>
              <a:t>Laying </a:t>
            </a:r>
            <a:r>
              <a:rPr lang="en-US" sz="2400" dirty="0">
                <a:latin typeface="Times New Roman" panose="02020603050405020304" pitchFamily="18" charset="0"/>
                <a:cs typeface="Times New Roman" panose="02020603050405020304" pitchFamily="18" charset="0"/>
              </a:rPr>
              <a:t>down standards of drugs, cosmetics, diagnostics and </a:t>
            </a:r>
            <a:r>
              <a:rPr lang="en-US" sz="2400" dirty="0" smtClean="0">
                <a:latin typeface="Times New Roman" panose="02020603050405020304" pitchFamily="18" charset="0"/>
                <a:cs typeface="Times New Roman" panose="02020603050405020304" pitchFamily="18" charset="0"/>
              </a:rPr>
              <a:t>devices.</a:t>
            </a:r>
          </a:p>
          <a:p>
            <a:pPr algn="just"/>
            <a:r>
              <a:rPr lang="en-US" sz="2400" dirty="0" smtClean="0">
                <a:latin typeface="Times New Roman" panose="02020603050405020304" pitchFamily="18" charset="0"/>
                <a:cs typeface="Times New Roman" panose="02020603050405020304" pitchFamily="18" charset="0"/>
              </a:rPr>
              <a:t>Laying </a:t>
            </a:r>
            <a:r>
              <a:rPr lang="en-US" sz="2400" dirty="0">
                <a:latin typeface="Times New Roman" panose="02020603050405020304" pitchFamily="18" charset="0"/>
                <a:cs typeface="Times New Roman" panose="02020603050405020304" pitchFamily="18" charset="0"/>
              </a:rPr>
              <a:t>down regulatory measures, amendments to Acts and </a:t>
            </a:r>
            <a:r>
              <a:rPr lang="en-US" sz="2400" dirty="0" smtClean="0">
                <a:latin typeface="Times New Roman" panose="02020603050405020304" pitchFamily="18" charset="0"/>
                <a:cs typeface="Times New Roman" panose="02020603050405020304" pitchFamily="18" charset="0"/>
              </a:rPr>
              <a:t>rules.</a:t>
            </a:r>
          </a:p>
          <a:p>
            <a:pPr algn="just"/>
            <a:r>
              <a:rPr lang="en-US" sz="2400" dirty="0" smtClean="0">
                <a:latin typeface="Times New Roman" panose="02020603050405020304" pitchFamily="18" charset="0"/>
                <a:cs typeface="Times New Roman" panose="02020603050405020304" pitchFamily="18" charset="0"/>
              </a:rPr>
              <a:t>To </a:t>
            </a:r>
            <a:r>
              <a:rPr lang="en-US" sz="2400" dirty="0">
                <a:latin typeface="Times New Roman" panose="02020603050405020304" pitchFamily="18" charset="0"/>
                <a:cs typeface="Times New Roman" panose="02020603050405020304" pitchFamily="18" charset="0"/>
              </a:rPr>
              <a:t>regulate market authorization of new </a:t>
            </a:r>
            <a:r>
              <a:rPr lang="en-US" sz="2400" dirty="0" smtClean="0">
                <a:latin typeface="Times New Roman" panose="02020603050405020304" pitchFamily="18" charset="0"/>
                <a:cs typeface="Times New Roman" panose="02020603050405020304" pitchFamily="18" charset="0"/>
              </a:rPr>
              <a:t>drugs.</a:t>
            </a:r>
          </a:p>
          <a:p>
            <a:pPr algn="just"/>
            <a:r>
              <a:rPr lang="en-US" sz="2400" dirty="0" smtClean="0">
                <a:latin typeface="Times New Roman" panose="02020603050405020304" pitchFamily="18" charset="0"/>
                <a:cs typeface="Times New Roman" panose="02020603050405020304" pitchFamily="18" charset="0"/>
              </a:rPr>
              <a:t>To </a:t>
            </a:r>
            <a:r>
              <a:rPr lang="en-US" sz="2400" dirty="0">
                <a:latin typeface="Times New Roman" panose="02020603050405020304" pitchFamily="18" charset="0"/>
                <a:cs typeface="Times New Roman" panose="02020603050405020304" pitchFamily="18" charset="0"/>
              </a:rPr>
              <a:t>regulate clinical research in </a:t>
            </a:r>
            <a:r>
              <a:rPr lang="en-US" sz="2400" dirty="0" smtClean="0">
                <a:latin typeface="Times New Roman" panose="02020603050405020304" pitchFamily="18" charset="0"/>
                <a:cs typeface="Times New Roman" panose="02020603050405020304" pitchFamily="18" charset="0"/>
              </a:rPr>
              <a:t>India.</a:t>
            </a:r>
          </a:p>
          <a:p>
            <a:pPr algn="just"/>
            <a:r>
              <a:rPr lang="en-US" sz="2400" dirty="0" smtClean="0">
                <a:latin typeface="Times New Roman" panose="02020603050405020304" pitchFamily="18" charset="0"/>
                <a:cs typeface="Times New Roman" panose="02020603050405020304" pitchFamily="18" charset="0"/>
              </a:rPr>
              <a:t>To </a:t>
            </a:r>
            <a:r>
              <a:rPr lang="en-US" sz="2400" dirty="0">
                <a:latin typeface="Times New Roman" panose="02020603050405020304" pitchFamily="18" charset="0"/>
                <a:cs typeface="Times New Roman" panose="02020603050405020304" pitchFamily="18" charset="0"/>
              </a:rPr>
              <a:t>approve licenses to manufacture certain categories of drugs </a:t>
            </a:r>
            <a:r>
              <a:rPr lang="en-US" sz="2400" dirty="0" smtClean="0">
                <a:latin typeface="Times New Roman" panose="02020603050405020304" pitchFamily="18" charset="0"/>
                <a:cs typeface="Times New Roman" panose="02020603050405020304" pitchFamily="18" charset="0"/>
              </a:rPr>
              <a:t>as Testing </a:t>
            </a:r>
            <a:r>
              <a:rPr lang="en-US" sz="2400" dirty="0">
                <a:latin typeface="Times New Roman" panose="02020603050405020304" pitchFamily="18" charset="0"/>
                <a:cs typeface="Times New Roman" panose="02020603050405020304" pitchFamily="18" charset="0"/>
              </a:rPr>
              <a:t>of drugs by Central Drugs Labs</a:t>
            </a:r>
            <a:r>
              <a:rPr lang="en-US" sz="2400"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a:p>
            <a:pPr algn="just"/>
            <a:r>
              <a:rPr lang="en-US" sz="2400" dirty="0" smtClean="0">
                <a:latin typeface="Times New Roman" panose="02020603050405020304" pitchFamily="18" charset="0"/>
                <a:cs typeface="Times New Roman" panose="02020603050405020304" pitchFamily="18" charset="0"/>
              </a:rPr>
              <a:t>National </a:t>
            </a:r>
            <a:r>
              <a:rPr lang="en-US" sz="2400" dirty="0">
                <a:latin typeface="Times New Roman" panose="02020603050405020304" pitchFamily="18" charset="0"/>
                <a:cs typeface="Times New Roman" panose="02020603050405020304" pitchFamily="18" charset="0"/>
              </a:rPr>
              <a:t>Institute of Health and Family </a:t>
            </a:r>
            <a:r>
              <a:rPr lang="en-US" sz="2400" dirty="0" smtClean="0">
                <a:latin typeface="Times New Roman" panose="02020603050405020304" pitchFamily="18" charset="0"/>
                <a:cs typeface="Times New Roman" panose="02020603050405020304" pitchFamily="18" charset="0"/>
              </a:rPr>
              <a:t>Welfare</a:t>
            </a:r>
          </a:p>
          <a:p>
            <a:pPr algn="just"/>
            <a:r>
              <a:rPr lang="en-US" sz="2400" dirty="0" smtClean="0">
                <a:latin typeface="Times New Roman" panose="02020603050405020304" pitchFamily="18" charset="0"/>
                <a:cs typeface="Times New Roman" panose="02020603050405020304" pitchFamily="18" charset="0"/>
              </a:rPr>
              <a:t>NIHFW </a:t>
            </a:r>
            <a:r>
              <a:rPr lang="en-US" sz="2400" dirty="0">
                <a:latin typeface="Times New Roman" panose="02020603050405020304" pitchFamily="18" charset="0"/>
                <a:cs typeface="Times New Roman" panose="02020603050405020304" pitchFamily="18" charset="0"/>
              </a:rPr>
              <a:t>is an Apex Technical Institute, funded by Ministry of Health and Family Welfare, for promotion of health and family welfare programmers in the country through education, training, research, evaluation, consultancy and specialized services</a:t>
            </a:r>
            <a:r>
              <a:rPr lang="en-US" sz="2400"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8106" y="381000"/>
            <a:ext cx="8463302" cy="6172200"/>
          </a:xfrm>
          <a:prstGeom prst="rect">
            <a:avLst/>
          </a:prstGeom>
        </p:spPr>
      </p:pic>
    </p:spTree>
    <p:extLst>
      <p:ext uri="{BB962C8B-B14F-4D97-AF65-F5344CB8AC3E}">
        <p14:creationId xmlns:p14="http://schemas.microsoft.com/office/powerpoint/2010/main" val="3340633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idx="1"/>
          </p:nvPr>
        </p:nvSpPr>
        <p:spPr>
          <a:xfrm>
            <a:off x="304800" y="152400"/>
            <a:ext cx="8610600" cy="6553200"/>
          </a:xfrm>
        </p:spPr>
        <p:txBody>
          <a:bodyPr>
            <a:normAutofit/>
          </a:bodyPr>
          <a:lstStyle/>
          <a:p>
            <a:pPr>
              <a:buNone/>
            </a:pPr>
            <a:r>
              <a:rPr lang="en-GB" sz="2400" b="1" dirty="0" smtClean="0">
                <a:latin typeface="Times New Roman" pitchFamily="18" charset="0"/>
                <a:cs typeface="Times New Roman" pitchFamily="18" charset="0"/>
              </a:rPr>
              <a:t>TYPES OF CONTROL CHARTS:</a:t>
            </a:r>
            <a:r>
              <a:rPr lang="en-GB" sz="2400" dirty="0" smtClean="0">
                <a:latin typeface="Times New Roman" pitchFamily="18" charset="0"/>
                <a:cs typeface="Times New Roman" pitchFamily="18" charset="0"/>
              </a:rPr>
              <a:t> 1. Variable Charts</a:t>
            </a:r>
          </a:p>
          <a:p>
            <a:pPr>
              <a:buNone/>
            </a:pPr>
            <a:r>
              <a:rPr lang="en-GB" sz="2400" dirty="0">
                <a:latin typeface="Times New Roman" pitchFamily="18" charset="0"/>
                <a:cs typeface="Times New Roman" pitchFamily="18" charset="0"/>
              </a:rPr>
              <a:t> </a:t>
            </a:r>
            <a:r>
              <a:rPr lang="en-GB" sz="2400" dirty="0" smtClean="0">
                <a:latin typeface="Times New Roman" pitchFamily="18" charset="0"/>
                <a:cs typeface="Times New Roman" pitchFamily="18" charset="0"/>
              </a:rPr>
              <a:t>                                                           2. Attributes charts</a:t>
            </a:r>
          </a:p>
          <a:p>
            <a:pPr marL="457200" indent="-457200">
              <a:buAutoNum type="arabicPeriod"/>
            </a:pPr>
            <a:r>
              <a:rPr lang="en-GB" sz="2400" dirty="0" smtClean="0">
                <a:latin typeface="Times New Roman" pitchFamily="18" charset="0"/>
                <a:cs typeface="Times New Roman" pitchFamily="18" charset="0"/>
              </a:rPr>
              <a:t>Variable Charts: R&amp;X – Chart</a:t>
            </a:r>
          </a:p>
          <a:p>
            <a:pPr marL="457200" indent="-457200">
              <a:buAutoNum type="arabicPeriod"/>
            </a:pPr>
            <a:r>
              <a:rPr lang="en-GB" sz="2400" dirty="0" smtClean="0">
                <a:latin typeface="Times New Roman" pitchFamily="18" charset="0"/>
                <a:cs typeface="Times New Roman" pitchFamily="18" charset="0"/>
              </a:rPr>
              <a:t>Attributes charts: P&amp;C – Chart</a:t>
            </a:r>
          </a:p>
          <a:p>
            <a:pPr marL="457200" indent="-457200">
              <a:buAutoNum type="alphaLcPeriod"/>
            </a:pPr>
            <a:r>
              <a:rPr lang="en-GB" sz="2400" dirty="0" smtClean="0">
                <a:latin typeface="Times New Roman" pitchFamily="18" charset="0"/>
                <a:cs typeface="Times New Roman" pitchFamily="18" charset="0"/>
              </a:rPr>
              <a:t>R– Chart: Worn bearing, a loose tool, An erratic flow of lubricant to machine, Sloppiness of machine operator.</a:t>
            </a:r>
          </a:p>
          <a:p>
            <a:pPr marL="457200" indent="-457200">
              <a:buAutoNum type="alphaLcPeriod"/>
            </a:pPr>
            <a:r>
              <a:rPr lang="en-GB" sz="2400" dirty="0">
                <a:latin typeface="Times New Roman" pitchFamily="18" charset="0"/>
                <a:cs typeface="Times New Roman" pitchFamily="18" charset="0"/>
              </a:rPr>
              <a:t>X</a:t>
            </a:r>
            <a:r>
              <a:rPr lang="en-GB" sz="2400" dirty="0" smtClean="0">
                <a:latin typeface="Times New Roman" pitchFamily="18" charset="0"/>
                <a:cs typeface="Times New Roman" pitchFamily="18" charset="0"/>
              </a:rPr>
              <a:t>– Chart: Due to tool wear, increase in temp..., different methods used in the second shift, new storage material.</a:t>
            </a:r>
          </a:p>
          <a:p>
            <a:pPr marL="457200" indent="-457200">
              <a:buAutoNum type="alphaLcPeriod"/>
            </a:pPr>
            <a:r>
              <a:rPr lang="en-GB" sz="2400" dirty="0" smtClean="0">
                <a:latin typeface="Times New Roman" pitchFamily="18" charset="0"/>
                <a:cs typeface="Times New Roman" pitchFamily="18" charset="0"/>
              </a:rPr>
              <a:t>P – Chart: Nominally scaled categorised data; good-bad.</a:t>
            </a:r>
          </a:p>
          <a:p>
            <a:pPr marL="457200" indent="-457200">
              <a:buAutoNum type="alphaLcPeriod"/>
            </a:pPr>
            <a:r>
              <a:rPr lang="en-GB" sz="2400" dirty="0" smtClean="0">
                <a:latin typeface="Times New Roman" pitchFamily="18" charset="0"/>
                <a:cs typeface="Times New Roman" pitchFamily="18" charset="0"/>
              </a:rPr>
              <a:t>C – Chart: Discrete quantitative data, shows no of non conformities in a unit.</a:t>
            </a:r>
          </a:p>
          <a:p>
            <a:pPr marL="457200" indent="-457200">
              <a:buNone/>
            </a:pPr>
            <a:r>
              <a:rPr lang="en-GB" sz="2400" b="1" dirty="0" smtClean="0">
                <a:latin typeface="Times New Roman" pitchFamily="18" charset="0"/>
                <a:cs typeface="Times New Roman" pitchFamily="18" charset="0"/>
              </a:rPr>
              <a:t>ACCEPTANCE SAMPLING TECHNIQUES</a:t>
            </a:r>
          </a:p>
          <a:p>
            <a:pPr marL="457200" indent="-457200"/>
            <a:r>
              <a:rPr lang="en-GB" sz="2400" dirty="0" smtClean="0">
                <a:latin typeface="Times New Roman" pitchFamily="18" charset="0"/>
                <a:cs typeface="Times New Roman" pitchFamily="18" charset="0"/>
              </a:rPr>
              <a:t>To determine whether an incoming lot of a product meets specified standards.</a:t>
            </a:r>
          </a:p>
          <a:p>
            <a:pPr marL="457200" indent="-457200"/>
            <a:r>
              <a:rPr lang="en-GB" sz="2400" dirty="0" smtClean="0">
                <a:latin typeface="Times New Roman" pitchFamily="18" charset="0"/>
                <a:cs typeface="Times New Roman" pitchFamily="18" charset="0"/>
              </a:rPr>
              <a:t>Based on random sampling technique.</a:t>
            </a:r>
          </a:p>
          <a:p>
            <a:pPr marL="457200" indent="-457200">
              <a:buNone/>
            </a:pPr>
            <a:endParaRPr lang="en-GB" sz="2400" dirty="0" smtClean="0">
              <a:latin typeface="Times New Roman" pitchFamily="18" charset="0"/>
              <a:cs typeface="Times New Roman" pitchFamily="18" charset="0"/>
            </a:endParaRPr>
          </a:p>
          <a:p>
            <a:pPr marL="457200" indent="-457200">
              <a:buAutoNum type="alphaLcPeriod"/>
            </a:pPr>
            <a:endParaRPr lang="en-GB" sz="2400" dirty="0" smtClean="0">
              <a:latin typeface="Times New Roman" pitchFamily="18" charset="0"/>
              <a:cs typeface="Times New Roman" pitchFamily="18" charset="0"/>
            </a:endParaRPr>
          </a:p>
          <a:p>
            <a:pPr marL="457200" indent="-457200">
              <a:buNone/>
            </a:pPr>
            <a:endParaRPr lang="en-GB" sz="2400" dirty="0" smtClean="0">
              <a:latin typeface="Times New Roman" pitchFamily="18" charset="0"/>
              <a:cs typeface="Times New Roman" pitchFamily="18" charset="0"/>
            </a:endParaRPr>
          </a:p>
          <a:p>
            <a:pPr marL="457200" indent="-457200">
              <a:buNone/>
            </a:pPr>
            <a:endParaRPr lang="en-US" sz="2400" dirty="0">
              <a:latin typeface="Times New Roman" pitchFamily="18" charset="0"/>
              <a:cs typeface="Times New Roman" pitchFamily="18" charset="0"/>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457200"/>
            <a:ext cx="8229600" cy="4525963"/>
          </a:xfrm>
        </p:spPr>
        <p:txBody>
          <a:bodyPr>
            <a:normAutofit fontScale="92500" lnSpcReduction="20000"/>
          </a:bodyPr>
          <a:lstStyle/>
          <a:p>
            <a:pPr marL="0" indent="0" algn="just">
              <a:buNone/>
            </a:pPr>
            <a:r>
              <a:rPr lang="en-US" dirty="0">
                <a:latin typeface="Times New Roman" panose="02020603050405020304" pitchFamily="18" charset="0"/>
                <a:cs typeface="Times New Roman" panose="02020603050405020304" pitchFamily="18" charset="0"/>
              </a:rPr>
              <a:t>ACTIVITIES AND RESPONSIBILITIES</a:t>
            </a:r>
          </a:p>
          <a:p>
            <a:pPr marL="0" indent="0" algn="just">
              <a:buNone/>
            </a:pPr>
            <a:endParaRPr lang="en-US"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Measuring </a:t>
            </a:r>
            <a:r>
              <a:rPr lang="en-US" dirty="0">
                <a:latin typeface="Times New Roman" panose="02020603050405020304" pitchFamily="18" charset="0"/>
                <a:cs typeface="Times New Roman" panose="02020603050405020304" pitchFamily="18" charset="0"/>
              </a:rPr>
              <a:t>weight of children to assess the nutritional </a:t>
            </a:r>
            <a:r>
              <a:rPr lang="en-US" dirty="0" smtClean="0">
                <a:latin typeface="Times New Roman" panose="02020603050405020304" pitchFamily="18" charset="0"/>
                <a:cs typeface="Times New Roman" panose="02020603050405020304" pitchFamily="18" charset="0"/>
              </a:rPr>
              <a:t>status.</a:t>
            </a:r>
          </a:p>
          <a:p>
            <a:pPr algn="just"/>
            <a:r>
              <a:rPr lang="en-US" dirty="0" smtClean="0">
                <a:latin typeface="Times New Roman" panose="02020603050405020304" pitchFamily="18" charset="0"/>
                <a:cs typeface="Times New Roman" panose="02020603050405020304" pitchFamily="18" charset="0"/>
              </a:rPr>
              <a:t>Assessment </a:t>
            </a:r>
            <a:r>
              <a:rPr lang="en-US" dirty="0">
                <a:latin typeface="Times New Roman" panose="02020603050405020304" pitchFamily="18" charset="0"/>
                <a:cs typeface="Times New Roman" panose="02020603050405020304" pitchFamily="18" charset="0"/>
              </a:rPr>
              <a:t>of diseases like level of </a:t>
            </a:r>
            <a:r>
              <a:rPr lang="en-US" dirty="0" smtClean="0">
                <a:latin typeface="Times New Roman" panose="02020603050405020304" pitchFamily="18" charset="0"/>
                <a:cs typeface="Times New Roman" panose="02020603050405020304" pitchFamily="18" charset="0"/>
              </a:rPr>
              <a:t>anemia.</a:t>
            </a:r>
          </a:p>
          <a:p>
            <a:pPr algn="just"/>
            <a:r>
              <a:rPr lang="en-US" dirty="0" smtClean="0">
                <a:latin typeface="Times New Roman" panose="02020603050405020304" pitchFamily="18" charset="0"/>
                <a:cs typeface="Times New Roman" panose="02020603050405020304" pitchFamily="18" charset="0"/>
              </a:rPr>
              <a:t>Testing </a:t>
            </a:r>
            <a:r>
              <a:rPr lang="en-US" dirty="0">
                <a:latin typeface="Times New Roman" panose="02020603050405020304" pitchFamily="18" charset="0"/>
                <a:cs typeface="Times New Roman" panose="02020603050405020304" pitchFamily="18" charset="0"/>
              </a:rPr>
              <a:t>of food material like cooking salt for level iodine. </a:t>
            </a:r>
            <a:endParaRPr lang="en-US"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To </a:t>
            </a:r>
            <a:r>
              <a:rPr lang="en-US" dirty="0">
                <a:latin typeface="Times New Roman" panose="02020603050405020304" pitchFamily="18" charset="0"/>
                <a:cs typeface="Times New Roman" panose="02020603050405020304" pitchFamily="18" charset="0"/>
              </a:rPr>
              <a:t>release fund on the advice of the </a:t>
            </a:r>
            <a:r>
              <a:rPr lang="en-US" dirty="0" smtClean="0">
                <a:latin typeface="Times New Roman" panose="02020603050405020304" pitchFamily="18" charset="0"/>
                <a:cs typeface="Times New Roman" panose="02020603050405020304" pitchFamily="18" charset="0"/>
              </a:rPr>
              <a:t>Ministry.</a:t>
            </a:r>
          </a:p>
          <a:p>
            <a:pPr algn="just"/>
            <a:r>
              <a:rPr lang="en-US" dirty="0" smtClean="0">
                <a:latin typeface="Times New Roman" panose="02020603050405020304" pitchFamily="18" charset="0"/>
                <a:cs typeface="Times New Roman" panose="02020603050405020304" pitchFamily="18" charset="0"/>
              </a:rPr>
              <a:t>It </a:t>
            </a:r>
            <a:r>
              <a:rPr lang="en-US" dirty="0">
                <a:latin typeface="Times New Roman" panose="02020603050405020304" pitchFamily="18" charset="0"/>
                <a:cs typeface="Times New Roman" panose="02020603050405020304" pitchFamily="18" charset="0"/>
              </a:rPr>
              <a:t>is responsible for all governmental programs relating to family planning in India. </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8644" y="52754"/>
            <a:ext cx="8108156" cy="6652846"/>
          </a:xfrm>
          <a:prstGeom prst="rect">
            <a:avLst/>
          </a:prstGeom>
        </p:spPr>
      </p:pic>
    </p:spTree>
    <p:extLst>
      <p:ext uri="{BB962C8B-B14F-4D97-AF65-F5344CB8AC3E}">
        <p14:creationId xmlns:p14="http://schemas.microsoft.com/office/powerpoint/2010/main" val="298688077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normAutofit fontScale="90000"/>
          </a:bodyPr>
          <a:lstStyle/>
          <a:p>
            <a:r>
              <a:rPr lang="en-US" dirty="0">
                <a:latin typeface="Times New Roman" panose="02020603050405020304" pitchFamily="18" charset="0"/>
                <a:cs typeface="Times New Roman" panose="02020603050405020304" pitchFamily="18" charset="0"/>
              </a:rPr>
              <a:t>IPA </a:t>
            </a:r>
            <a:r>
              <a:rPr lang="en-US" dirty="0"/>
              <a:t/>
            </a:r>
            <a:br>
              <a:rPr lang="en-US" dirty="0"/>
            </a:br>
            <a:endParaRPr lang="en-IN" dirty="0"/>
          </a:p>
        </p:txBody>
      </p:sp>
      <p:sp>
        <p:nvSpPr>
          <p:cNvPr id="3" name="Content Placeholder 2"/>
          <p:cNvSpPr>
            <a:spLocks noGrp="1"/>
          </p:cNvSpPr>
          <p:nvPr>
            <p:ph idx="1"/>
          </p:nvPr>
        </p:nvSpPr>
        <p:spPr/>
        <p:txBody>
          <a:bodyPr>
            <a:normAutofit fontScale="85000" lnSpcReduction="20000"/>
          </a:bodyPr>
          <a:lstStyle/>
          <a:p>
            <a:pPr algn="just"/>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Indian Pharmaceutical Association (IPA) has demanded to amend the Drugs &amp;Cosmetics Act and Rules 1945 to make only the pharmacy graduates eligible to become expert staffs in the pharma manufacturing units. </a:t>
            </a:r>
            <a:endParaRPr lang="en-US"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In </a:t>
            </a:r>
            <a:r>
              <a:rPr lang="en-US" dirty="0">
                <a:latin typeface="Times New Roman" panose="02020603050405020304" pitchFamily="18" charset="0"/>
                <a:cs typeface="Times New Roman" panose="02020603050405020304" pitchFamily="18" charset="0"/>
              </a:rPr>
              <a:t>the resolutions passed during the just concluded IPA Convention, the IPA also urged the government to expedite action to amend the Rules in such way that all regulatory positions in the country must be an exclusive area for experienced and qualified pharmacists. </a:t>
            </a:r>
            <a:endParaRPr lang="en-US"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Indian </a:t>
            </a:r>
            <a:r>
              <a:rPr lang="en-US" dirty="0">
                <a:latin typeface="Times New Roman" panose="02020603050405020304" pitchFamily="18" charset="0"/>
                <a:cs typeface="Times New Roman" panose="02020603050405020304" pitchFamily="18" charset="0"/>
              </a:rPr>
              <a:t>Pharmaceutical Association (IPA) is the premier professional association of pharmacists in India. </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1479876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0" y="228600"/>
            <a:ext cx="8811264" cy="6248400"/>
          </a:xfrm>
          <a:prstGeom prst="rect">
            <a:avLst/>
          </a:prstGeom>
        </p:spPr>
      </p:pic>
    </p:spTree>
    <p:extLst>
      <p:ext uri="{BB962C8B-B14F-4D97-AF65-F5344CB8AC3E}">
        <p14:creationId xmlns:p14="http://schemas.microsoft.com/office/powerpoint/2010/main" val="269912440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229600" cy="1143000"/>
          </a:xfrm>
        </p:spPr>
        <p:txBody>
          <a:bodyPr>
            <a:normAutofit/>
          </a:bodyPr>
          <a:lstStyle/>
          <a:p>
            <a:r>
              <a:rPr lang="en-US" sz="2800" dirty="0">
                <a:latin typeface="Times New Roman" panose="02020603050405020304" pitchFamily="18" charset="0"/>
                <a:cs typeface="Times New Roman" panose="02020603050405020304" pitchFamily="18" charset="0"/>
              </a:rPr>
              <a:t>ACTIVITIES AND RESPONSIBILITIES </a:t>
            </a:r>
            <a:endParaRPr lang="en-IN" sz="28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pPr algn="just"/>
            <a:r>
              <a:rPr lang="en-US" sz="2400" dirty="0" smtClean="0">
                <a:latin typeface="Times New Roman" panose="02020603050405020304" pitchFamily="18" charset="0"/>
                <a:cs typeface="Times New Roman" panose="02020603050405020304" pitchFamily="18" charset="0"/>
              </a:rPr>
              <a:t>It </a:t>
            </a:r>
            <a:r>
              <a:rPr lang="en-US" sz="2400" dirty="0">
                <a:latin typeface="Times New Roman" panose="02020603050405020304" pitchFamily="18" charset="0"/>
                <a:cs typeface="Times New Roman" panose="02020603050405020304" pitchFamily="18" charset="0"/>
              </a:rPr>
              <a:t>advices matter related to Drugs. </a:t>
            </a:r>
            <a:endParaRPr lang="en-US" sz="2400" dirty="0" smtClean="0">
              <a:latin typeface="Times New Roman" panose="02020603050405020304" pitchFamily="18" charset="0"/>
              <a:cs typeface="Times New Roman" panose="02020603050405020304" pitchFamily="18" charset="0"/>
            </a:endParaRPr>
          </a:p>
          <a:p>
            <a:pPr marL="0" indent="0" algn="just">
              <a:buNone/>
            </a:pPr>
            <a:endParaRPr lang="en-US" sz="2400" dirty="0" smtClean="0">
              <a:latin typeface="Times New Roman" panose="02020603050405020304" pitchFamily="18" charset="0"/>
              <a:cs typeface="Times New Roman" panose="02020603050405020304" pitchFamily="18" charset="0"/>
            </a:endParaRPr>
          </a:p>
          <a:p>
            <a:pPr algn="just"/>
            <a:r>
              <a:rPr lang="en-US" sz="2400" dirty="0" smtClean="0">
                <a:latin typeface="Times New Roman" panose="02020603050405020304" pitchFamily="18" charset="0"/>
                <a:cs typeface="Times New Roman" panose="02020603050405020304" pitchFamily="18" charset="0"/>
              </a:rPr>
              <a:t>The </a:t>
            </a:r>
            <a:r>
              <a:rPr lang="en-US" sz="2400" dirty="0">
                <a:latin typeface="Times New Roman" panose="02020603050405020304" pitchFamily="18" charset="0"/>
                <a:cs typeface="Times New Roman" panose="02020603050405020304" pitchFamily="18" charset="0"/>
              </a:rPr>
              <a:t>nominated and elected members of the Board shall hold office for three years, but shall be eligible for re-nomination and re-election. </a:t>
            </a:r>
            <a:endParaRPr lang="en-US" sz="2400" dirty="0" smtClean="0">
              <a:latin typeface="Times New Roman" panose="02020603050405020304" pitchFamily="18" charset="0"/>
              <a:cs typeface="Times New Roman" panose="02020603050405020304" pitchFamily="18" charset="0"/>
            </a:endParaRPr>
          </a:p>
          <a:p>
            <a:pPr marL="0" indent="0" algn="just">
              <a:buNone/>
            </a:pPr>
            <a:endParaRPr lang="en-US" sz="2400" dirty="0" smtClean="0">
              <a:latin typeface="Times New Roman" panose="02020603050405020304" pitchFamily="18" charset="0"/>
              <a:cs typeface="Times New Roman" panose="02020603050405020304" pitchFamily="18" charset="0"/>
            </a:endParaRPr>
          </a:p>
          <a:p>
            <a:pPr algn="just"/>
            <a:r>
              <a:rPr lang="en-US" sz="2400" dirty="0" smtClean="0">
                <a:latin typeface="Times New Roman" panose="02020603050405020304" pitchFamily="18" charset="0"/>
                <a:cs typeface="Times New Roman" panose="02020603050405020304" pitchFamily="18" charset="0"/>
              </a:rPr>
              <a:t>The </a:t>
            </a:r>
            <a:r>
              <a:rPr lang="en-US" sz="2400" dirty="0">
                <a:latin typeface="Times New Roman" panose="02020603050405020304" pitchFamily="18" charset="0"/>
                <a:cs typeface="Times New Roman" panose="02020603050405020304" pitchFamily="18" charset="0"/>
              </a:rPr>
              <a:t>Board may, subject to the previous approval of the Central Government, regulating its own procedure. </a:t>
            </a: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6677151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a:latin typeface="Times New Roman" panose="02020603050405020304" pitchFamily="18" charset="0"/>
                <a:cs typeface="Times New Roman" panose="02020603050405020304" pitchFamily="18" charset="0"/>
              </a:rPr>
              <a:t>CENTRAL DRUG TESTING LABORATORY</a:t>
            </a:r>
            <a:endParaRPr lang="en-IN" sz="32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fontScale="92500" lnSpcReduction="20000"/>
          </a:bodyPr>
          <a:lstStyle/>
          <a:p>
            <a:pPr algn="just"/>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central drug </a:t>
            </a:r>
            <a:r>
              <a:rPr lang="en-US" dirty="0" smtClean="0">
                <a:latin typeface="Times New Roman" panose="02020603050405020304" pitchFamily="18" charset="0"/>
                <a:cs typeface="Times New Roman" panose="02020603050405020304" pitchFamily="18" charset="0"/>
              </a:rPr>
              <a:t>testing laboratory</a:t>
            </a:r>
            <a:r>
              <a:rPr lang="en-US" dirty="0">
                <a:latin typeface="Times New Roman" panose="02020603050405020304" pitchFamily="18" charset="0"/>
                <a:cs typeface="Times New Roman" panose="02020603050405020304" pitchFamily="18" charset="0"/>
              </a:rPr>
              <a:t>, Kolkata is national statutory laboratory of the government of India for quality control of drug and cosmetic and established under the D&amp;C act ,</a:t>
            </a:r>
            <a:r>
              <a:rPr lang="en-US" dirty="0" smtClean="0">
                <a:latin typeface="Times New Roman" panose="02020603050405020304" pitchFamily="18" charset="0"/>
                <a:cs typeface="Times New Roman" panose="02020603050405020304" pitchFamily="18" charset="0"/>
              </a:rPr>
              <a:t>1940.</a:t>
            </a:r>
          </a:p>
          <a:p>
            <a:pPr marL="0" indent="0" algn="just">
              <a:buNone/>
            </a:pPr>
            <a:endParaRPr lang="en-US"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Oldest </a:t>
            </a:r>
            <a:r>
              <a:rPr lang="en-US" dirty="0">
                <a:latin typeface="Times New Roman" panose="02020603050405020304" pitchFamily="18" charset="0"/>
                <a:cs typeface="Times New Roman" panose="02020603050405020304" pitchFamily="18" charset="0"/>
              </a:rPr>
              <a:t>quality control laboratory of the drug control authorities in India. </a:t>
            </a:r>
            <a:endParaRPr lang="en-US" dirty="0" smtClean="0">
              <a:latin typeface="Times New Roman" panose="02020603050405020304" pitchFamily="18" charset="0"/>
              <a:cs typeface="Times New Roman" panose="02020603050405020304" pitchFamily="18" charset="0"/>
            </a:endParaRPr>
          </a:p>
          <a:p>
            <a:pPr marL="0" indent="0" algn="just">
              <a:buNone/>
            </a:pPr>
            <a:endParaRPr lang="en-US"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Function </a:t>
            </a:r>
            <a:r>
              <a:rPr lang="en-US" dirty="0">
                <a:latin typeface="Times New Roman" panose="02020603050405020304" pitchFamily="18" charset="0"/>
                <a:cs typeface="Times New Roman" panose="02020603050405020304" pitchFamily="18" charset="0"/>
              </a:rPr>
              <a:t>under the director general of Health Services in the Ministry of Health and Family </a:t>
            </a:r>
            <a:r>
              <a:rPr lang="en-US" dirty="0" smtClean="0">
                <a:latin typeface="Times New Roman" panose="02020603050405020304" pitchFamily="18" charset="0"/>
                <a:cs typeface="Times New Roman" panose="02020603050405020304" pitchFamily="18" charset="0"/>
              </a:rPr>
              <a:t>Welfare</a:t>
            </a:r>
            <a:r>
              <a:rPr lang="en-US" dirty="0">
                <a:latin typeface="Times New Roman" panose="02020603050405020304" pitchFamily="18" charset="0"/>
                <a:cs typeface="Times New Roman" panose="02020603050405020304" pitchFamily="18" charset="0"/>
              </a:rPr>
              <a:t>.</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7305172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0291" y="0"/>
            <a:ext cx="8229600" cy="1143000"/>
          </a:xfrm>
        </p:spPr>
        <p:txBody>
          <a:bodyPr>
            <a:normAutofit/>
          </a:bodyPr>
          <a:lstStyle/>
          <a:p>
            <a:r>
              <a:rPr lang="en-US" sz="2800" dirty="0">
                <a:latin typeface="Times New Roman" panose="02020603050405020304" pitchFamily="18" charset="0"/>
                <a:cs typeface="Times New Roman" panose="02020603050405020304" pitchFamily="18" charset="0"/>
              </a:rPr>
              <a:t>FUNCTIONS UNDER TAKEN </a:t>
            </a:r>
            <a:endParaRPr lang="en-IN" sz="28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80291" y="685800"/>
            <a:ext cx="8229600" cy="4525963"/>
          </a:xfrm>
        </p:spPr>
        <p:txBody>
          <a:bodyPr>
            <a:noAutofit/>
          </a:bodyPr>
          <a:lstStyle/>
          <a:p>
            <a:pPr marL="0" indent="0" algn="just">
              <a:buNone/>
            </a:pPr>
            <a:r>
              <a:rPr lang="en-US" sz="2400" dirty="0" smtClean="0">
                <a:latin typeface="Times New Roman" panose="02020603050405020304" pitchFamily="18" charset="0"/>
                <a:cs typeface="Times New Roman" panose="02020603050405020304" pitchFamily="18" charset="0"/>
              </a:rPr>
              <a:t>Statutory </a:t>
            </a:r>
            <a:r>
              <a:rPr lang="en-US" sz="2400" dirty="0">
                <a:latin typeface="Times New Roman" panose="02020603050405020304" pitchFamily="18" charset="0"/>
                <a:cs typeface="Times New Roman" panose="02020603050405020304" pitchFamily="18" charset="0"/>
              </a:rPr>
              <a:t>Function : </a:t>
            </a:r>
            <a:endParaRPr lang="en-US" sz="2400" dirty="0" smtClean="0">
              <a:latin typeface="Times New Roman" panose="02020603050405020304" pitchFamily="18" charset="0"/>
              <a:cs typeface="Times New Roman" panose="02020603050405020304" pitchFamily="18" charset="0"/>
            </a:endParaRPr>
          </a:p>
          <a:p>
            <a:pPr algn="just"/>
            <a:r>
              <a:rPr lang="en-US" sz="2400" dirty="0" smtClean="0">
                <a:latin typeface="Times New Roman" panose="02020603050405020304" pitchFamily="18" charset="0"/>
                <a:cs typeface="Times New Roman" panose="02020603050405020304" pitchFamily="18" charset="0"/>
              </a:rPr>
              <a:t>To </a:t>
            </a:r>
            <a:r>
              <a:rPr lang="en-US" sz="2400" dirty="0">
                <a:latin typeface="Times New Roman" panose="02020603050405020304" pitchFamily="18" charset="0"/>
                <a:cs typeface="Times New Roman" panose="02020603050405020304" pitchFamily="18" charset="0"/>
              </a:rPr>
              <a:t>Act as an Appellate authority. </a:t>
            </a:r>
            <a:endParaRPr lang="en-US" sz="2400" dirty="0" smtClean="0">
              <a:latin typeface="Times New Roman" panose="02020603050405020304" pitchFamily="18" charset="0"/>
              <a:cs typeface="Times New Roman" panose="02020603050405020304" pitchFamily="18" charset="0"/>
            </a:endParaRPr>
          </a:p>
          <a:p>
            <a:pPr algn="just"/>
            <a:r>
              <a:rPr lang="en-US" sz="2400" dirty="0" smtClean="0">
                <a:latin typeface="Times New Roman" panose="02020603050405020304" pitchFamily="18" charset="0"/>
                <a:cs typeface="Times New Roman" panose="02020603050405020304" pitchFamily="18" charset="0"/>
              </a:rPr>
              <a:t>To </a:t>
            </a:r>
            <a:r>
              <a:rPr lang="en-US" sz="2400" dirty="0">
                <a:latin typeface="Times New Roman" panose="02020603050405020304" pitchFamily="18" charset="0"/>
                <a:cs typeface="Times New Roman" panose="02020603050405020304" pitchFamily="18" charset="0"/>
              </a:rPr>
              <a:t>function as Government Analyst for such states who do not have their own testing facilities. </a:t>
            </a:r>
            <a:endParaRPr lang="en-US" sz="2400" dirty="0" smtClean="0">
              <a:latin typeface="Times New Roman" panose="02020603050405020304" pitchFamily="18" charset="0"/>
              <a:cs typeface="Times New Roman" panose="02020603050405020304" pitchFamily="18" charset="0"/>
            </a:endParaRPr>
          </a:p>
          <a:p>
            <a:pPr algn="just"/>
            <a:r>
              <a:rPr lang="en-US" sz="2400" dirty="0" smtClean="0">
                <a:latin typeface="Times New Roman" panose="02020603050405020304" pitchFamily="18" charset="0"/>
                <a:cs typeface="Times New Roman" panose="02020603050405020304" pitchFamily="18" charset="0"/>
              </a:rPr>
              <a:t>Analytical </a:t>
            </a:r>
            <a:r>
              <a:rPr lang="en-US" sz="2400" dirty="0">
                <a:latin typeface="Times New Roman" panose="02020603050405020304" pitchFamily="18" charset="0"/>
                <a:cs typeface="Times New Roman" panose="02020603050405020304" pitchFamily="18" charset="0"/>
              </a:rPr>
              <a:t>quality control of majority of the imported </a:t>
            </a:r>
            <a:r>
              <a:rPr lang="en-US" sz="2400" dirty="0" smtClean="0">
                <a:latin typeface="Times New Roman" panose="02020603050405020304" pitchFamily="18" charset="0"/>
                <a:cs typeface="Times New Roman" panose="02020603050405020304" pitchFamily="18" charset="0"/>
              </a:rPr>
              <a:t>drugs.</a:t>
            </a:r>
          </a:p>
          <a:p>
            <a:pPr algn="just"/>
            <a:r>
              <a:rPr lang="en-US" sz="2400" dirty="0" smtClean="0">
                <a:latin typeface="Times New Roman" panose="02020603050405020304" pitchFamily="18" charset="0"/>
                <a:cs typeface="Times New Roman" panose="02020603050405020304" pitchFamily="18" charset="0"/>
              </a:rPr>
              <a:t>Analytical </a:t>
            </a:r>
            <a:r>
              <a:rPr lang="en-US" sz="2400" dirty="0">
                <a:latin typeface="Times New Roman" panose="02020603050405020304" pitchFamily="18" charset="0"/>
                <a:cs typeface="Times New Roman" panose="02020603050405020304" pitchFamily="18" charset="0"/>
              </a:rPr>
              <a:t>quality control of drug formulations manufactured within the country on behalf of the Central &amp; State Drug standard control organization </a:t>
            </a:r>
            <a:endParaRPr lang="en-US" sz="2400" dirty="0" smtClean="0">
              <a:latin typeface="Times New Roman" panose="02020603050405020304" pitchFamily="18" charset="0"/>
              <a:cs typeface="Times New Roman" panose="02020603050405020304" pitchFamily="18" charset="0"/>
            </a:endParaRPr>
          </a:p>
          <a:p>
            <a:pPr marL="0" indent="0" algn="just">
              <a:buNone/>
            </a:pPr>
            <a:r>
              <a:rPr lang="en-US" sz="2400" dirty="0" smtClean="0">
                <a:latin typeface="Times New Roman" panose="02020603050405020304" pitchFamily="18" charset="0"/>
                <a:cs typeface="Times New Roman" panose="02020603050405020304" pitchFamily="18" charset="0"/>
              </a:rPr>
              <a:t>Other </a:t>
            </a:r>
            <a:r>
              <a:rPr lang="en-US" sz="2400" dirty="0">
                <a:latin typeface="Times New Roman" panose="02020603050405020304" pitchFamily="18" charset="0"/>
                <a:cs typeface="Times New Roman" panose="02020603050405020304" pitchFamily="18" charset="0"/>
              </a:rPr>
              <a:t>Functions: </a:t>
            </a:r>
            <a:endParaRPr lang="en-US" sz="2400" dirty="0" smtClean="0">
              <a:latin typeface="Times New Roman" panose="02020603050405020304" pitchFamily="18" charset="0"/>
              <a:cs typeface="Times New Roman" panose="02020603050405020304" pitchFamily="18" charset="0"/>
            </a:endParaRPr>
          </a:p>
          <a:p>
            <a:pPr algn="just"/>
            <a:r>
              <a:rPr lang="en-US" sz="2400" dirty="0" smtClean="0">
                <a:latin typeface="Times New Roman" panose="02020603050405020304" pitchFamily="18" charset="0"/>
                <a:cs typeface="Times New Roman" panose="02020603050405020304" pitchFamily="18" charset="0"/>
              </a:rPr>
              <a:t>Procurement</a:t>
            </a:r>
            <a:r>
              <a:rPr lang="en-US" sz="2400" dirty="0">
                <a:latin typeface="Times New Roman" panose="02020603050405020304" pitchFamily="18" charset="0"/>
                <a:cs typeface="Times New Roman" panose="02020603050405020304" pitchFamily="18" charset="0"/>
              </a:rPr>
              <a:t>, establishment, maintenance, Storage and distribution of I.P &amp; International Reference standards. </a:t>
            </a:r>
            <a:endParaRPr lang="en-US" sz="2400" dirty="0" smtClean="0">
              <a:latin typeface="Times New Roman" panose="02020603050405020304" pitchFamily="18" charset="0"/>
              <a:cs typeface="Times New Roman" panose="02020603050405020304" pitchFamily="18" charset="0"/>
            </a:endParaRPr>
          </a:p>
          <a:p>
            <a:pPr algn="just"/>
            <a:r>
              <a:rPr lang="en-US" sz="2400" dirty="0" smtClean="0">
                <a:latin typeface="Times New Roman" panose="02020603050405020304" pitchFamily="18" charset="0"/>
                <a:cs typeface="Times New Roman" panose="02020603050405020304" pitchFamily="18" charset="0"/>
              </a:rPr>
              <a:t>Preparation </a:t>
            </a:r>
            <a:r>
              <a:rPr lang="en-US" sz="2400" dirty="0">
                <a:latin typeface="Times New Roman" panose="02020603050405020304" pitchFamily="18" charset="0"/>
                <a:cs typeface="Times New Roman" panose="02020603050405020304" pitchFamily="18" charset="0"/>
              </a:rPr>
              <a:t>and standardization of I.P. reference standards against USP, BP primary standards. </a:t>
            </a:r>
            <a:endParaRPr lang="en-US" sz="2400" dirty="0" smtClean="0">
              <a:latin typeface="Times New Roman" panose="02020603050405020304" pitchFamily="18" charset="0"/>
              <a:cs typeface="Times New Roman" panose="02020603050405020304" pitchFamily="18" charset="0"/>
            </a:endParaRPr>
          </a:p>
          <a:p>
            <a:pPr algn="just"/>
            <a:r>
              <a:rPr lang="en-US" sz="2400" dirty="0" smtClean="0">
                <a:latin typeface="Times New Roman" panose="02020603050405020304" pitchFamily="18" charset="0"/>
                <a:cs typeface="Times New Roman" panose="02020603050405020304" pitchFamily="18" charset="0"/>
              </a:rPr>
              <a:t>To </a:t>
            </a:r>
            <a:r>
              <a:rPr lang="en-US" sz="2400" dirty="0">
                <a:latin typeface="Times New Roman" panose="02020603050405020304" pitchFamily="18" charset="0"/>
                <a:cs typeface="Times New Roman" panose="02020603050405020304" pitchFamily="18" charset="0"/>
              </a:rPr>
              <a:t>undertake analytical research in standardization and </a:t>
            </a:r>
            <a:r>
              <a:rPr lang="en-US" sz="2400" dirty="0" smtClean="0">
                <a:latin typeface="Times New Roman" panose="02020603050405020304" pitchFamily="18" charset="0"/>
                <a:cs typeface="Times New Roman" panose="02020603050405020304" pitchFamily="18" charset="0"/>
              </a:rPr>
              <a:t>methodology </a:t>
            </a:r>
            <a:r>
              <a:rPr lang="en-US" sz="2400" dirty="0">
                <a:latin typeface="Times New Roman" panose="02020603050405020304" pitchFamily="18" charset="0"/>
                <a:cs typeface="Times New Roman" panose="02020603050405020304" pitchFamily="18" charset="0"/>
              </a:rPr>
              <a:t>development of drug.</a:t>
            </a: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1455648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381000"/>
            <a:ext cx="8305800" cy="6019800"/>
          </a:xfrm>
        </p:spPr>
        <p:txBody>
          <a:bodyPr>
            <a:normAutofit fontScale="92500" lnSpcReduction="10000"/>
          </a:bodyPr>
          <a:lstStyle/>
          <a:p>
            <a:pPr marL="0" indent="0">
              <a:buNone/>
            </a:pPr>
            <a:r>
              <a:rPr lang="en-US" sz="2600" dirty="0">
                <a:latin typeface="Times New Roman" panose="02020603050405020304" pitchFamily="18" charset="0"/>
                <a:cs typeface="Times New Roman" panose="02020603050405020304" pitchFamily="18" charset="0"/>
              </a:rPr>
              <a:t>Indian Pharmacopoeia Commission </a:t>
            </a:r>
            <a:r>
              <a:rPr lang="en-US" sz="2600" dirty="0" smtClean="0">
                <a:latin typeface="Times New Roman" panose="02020603050405020304" pitchFamily="18" charset="0"/>
                <a:cs typeface="Times New Roman" panose="02020603050405020304" pitchFamily="18" charset="0"/>
              </a:rPr>
              <a:t>(IPC) </a:t>
            </a:r>
          </a:p>
          <a:p>
            <a:r>
              <a:rPr lang="en-US" sz="2600" dirty="0" smtClean="0">
                <a:latin typeface="Times New Roman" panose="02020603050405020304" pitchFamily="18" charset="0"/>
                <a:cs typeface="Times New Roman" panose="02020603050405020304" pitchFamily="18" charset="0"/>
              </a:rPr>
              <a:t>General </a:t>
            </a:r>
            <a:r>
              <a:rPr lang="en-US" sz="2600" dirty="0">
                <a:latin typeface="Times New Roman" panose="02020603050405020304" pitchFamily="18" charset="0"/>
                <a:cs typeface="Times New Roman" panose="02020603050405020304" pitchFamily="18" charset="0"/>
              </a:rPr>
              <a:t>body (19 Members) </a:t>
            </a:r>
            <a:endParaRPr lang="en-US" sz="2600" dirty="0" smtClean="0">
              <a:latin typeface="Times New Roman" panose="02020603050405020304" pitchFamily="18" charset="0"/>
              <a:cs typeface="Times New Roman" panose="02020603050405020304" pitchFamily="18" charset="0"/>
            </a:endParaRPr>
          </a:p>
          <a:p>
            <a:r>
              <a:rPr lang="en-US" sz="2600" dirty="0" smtClean="0">
                <a:latin typeface="Times New Roman" panose="02020603050405020304" pitchFamily="18" charset="0"/>
                <a:cs typeface="Times New Roman" panose="02020603050405020304" pitchFamily="18" charset="0"/>
              </a:rPr>
              <a:t>CIPL (chemical industry of pharmaceutical laboratories) lab </a:t>
            </a:r>
            <a:r>
              <a:rPr lang="en-US" sz="2600" dirty="0">
                <a:latin typeface="Times New Roman" panose="02020603050405020304" pitchFamily="18" charset="0"/>
                <a:cs typeface="Times New Roman" panose="02020603050405020304" pitchFamily="18" charset="0"/>
              </a:rPr>
              <a:t>Governing body (10members) </a:t>
            </a:r>
            <a:endParaRPr lang="en-US" sz="2600" dirty="0" smtClean="0">
              <a:latin typeface="Times New Roman" panose="02020603050405020304" pitchFamily="18" charset="0"/>
              <a:cs typeface="Times New Roman" panose="02020603050405020304" pitchFamily="18" charset="0"/>
            </a:endParaRPr>
          </a:p>
          <a:p>
            <a:r>
              <a:rPr lang="en-US" sz="2600" dirty="0" smtClean="0">
                <a:latin typeface="Times New Roman" panose="02020603050405020304" pitchFamily="18" charset="0"/>
                <a:cs typeface="Times New Roman" panose="02020603050405020304" pitchFamily="18" charset="0"/>
              </a:rPr>
              <a:t>IPC secretariat </a:t>
            </a:r>
            <a:r>
              <a:rPr lang="en-US" sz="2600" dirty="0">
                <a:latin typeface="Times New Roman" panose="02020603050405020304" pitchFamily="18" charset="0"/>
                <a:cs typeface="Times New Roman" panose="02020603050405020304" pitchFamily="18" charset="0"/>
              </a:rPr>
              <a:t>Scientific body 23 </a:t>
            </a:r>
            <a:r>
              <a:rPr lang="en-US" sz="2600" dirty="0" smtClean="0">
                <a:latin typeface="Times New Roman" panose="02020603050405020304" pitchFamily="18" charset="0"/>
                <a:cs typeface="Times New Roman" panose="02020603050405020304" pitchFamily="18" charset="0"/>
              </a:rPr>
              <a:t>experts</a:t>
            </a:r>
          </a:p>
          <a:p>
            <a:pPr marL="0" indent="0">
              <a:buNone/>
            </a:pPr>
            <a:endParaRPr lang="en-US" sz="2600" dirty="0">
              <a:latin typeface="Times New Roman" panose="02020603050405020304" pitchFamily="18" charset="0"/>
              <a:cs typeface="Times New Roman" panose="02020603050405020304" pitchFamily="18" charset="0"/>
            </a:endParaRPr>
          </a:p>
          <a:p>
            <a:pPr marL="0" indent="0">
              <a:buNone/>
            </a:pPr>
            <a:endParaRPr lang="en-US" sz="2600" dirty="0" smtClean="0">
              <a:latin typeface="Times New Roman" panose="02020603050405020304" pitchFamily="18" charset="0"/>
              <a:cs typeface="Times New Roman" panose="02020603050405020304" pitchFamily="18" charset="0"/>
            </a:endParaRPr>
          </a:p>
          <a:p>
            <a:pPr marL="0" indent="0" algn="just">
              <a:buNone/>
            </a:pPr>
            <a:r>
              <a:rPr lang="en-US" sz="2600" dirty="0">
                <a:latin typeface="Times New Roman" panose="02020603050405020304" pitchFamily="18" charset="0"/>
                <a:cs typeface="Times New Roman" panose="02020603050405020304" pitchFamily="18" charset="0"/>
              </a:rPr>
              <a:t>Development of comprehensive </a:t>
            </a:r>
            <a:r>
              <a:rPr lang="en-US" sz="2600" dirty="0" smtClean="0">
                <a:latin typeface="Times New Roman" panose="02020603050405020304" pitchFamily="18" charset="0"/>
                <a:cs typeface="Times New Roman" panose="02020603050405020304" pitchFamily="18" charset="0"/>
              </a:rPr>
              <a:t>monographs </a:t>
            </a:r>
          </a:p>
          <a:p>
            <a:pPr algn="just"/>
            <a:r>
              <a:rPr lang="en-US" sz="2600" dirty="0" smtClean="0">
                <a:latin typeface="Times New Roman" panose="02020603050405020304" pitchFamily="18" charset="0"/>
                <a:cs typeface="Times New Roman" panose="02020603050405020304" pitchFamily="18" charset="0"/>
              </a:rPr>
              <a:t>Accord </a:t>
            </a:r>
            <a:r>
              <a:rPr lang="en-US" sz="2600" dirty="0">
                <a:latin typeface="Times New Roman" panose="02020603050405020304" pitchFamily="18" charset="0"/>
                <a:cs typeface="Times New Roman" panose="02020603050405020304" pitchFamily="18" charset="0"/>
              </a:rPr>
              <a:t>priority to monographs of drugs included in the national Essential Drug List and their dosage </a:t>
            </a:r>
            <a:r>
              <a:rPr lang="en-US" sz="2600" dirty="0" smtClean="0">
                <a:latin typeface="Times New Roman" panose="02020603050405020304" pitchFamily="18" charset="0"/>
                <a:cs typeface="Times New Roman" panose="02020603050405020304" pitchFamily="18" charset="0"/>
              </a:rPr>
              <a:t>forms.</a:t>
            </a:r>
          </a:p>
          <a:p>
            <a:pPr algn="just"/>
            <a:r>
              <a:rPr lang="en-US" sz="2600" dirty="0" smtClean="0">
                <a:latin typeface="Times New Roman" panose="02020603050405020304" pitchFamily="18" charset="0"/>
                <a:cs typeface="Times New Roman" panose="02020603050405020304" pitchFamily="18" charset="0"/>
              </a:rPr>
              <a:t>Preparation </a:t>
            </a:r>
            <a:r>
              <a:rPr lang="en-US" sz="2600" dirty="0">
                <a:latin typeface="Times New Roman" panose="02020603050405020304" pitchFamily="18" charset="0"/>
                <a:cs typeface="Times New Roman" panose="02020603050405020304" pitchFamily="18" charset="0"/>
              </a:rPr>
              <a:t>of monograph for products that have normally been in the market for not less than 2 </a:t>
            </a:r>
            <a:r>
              <a:rPr lang="en-US" sz="2600" dirty="0" smtClean="0">
                <a:latin typeface="Times New Roman" panose="02020603050405020304" pitchFamily="18" charset="0"/>
                <a:cs typeface="Times New Roman" panose="02020603050405020304" pitchFamily="18" charset="0"/>
              </a:rPr>
              <a:t>years.</a:t>
            </a:r>
          </a:p>
          <a:p>
            <a:pPr algn="just"/>
            <a:r>
              <a:rPr lang="en-US" sz="2600" dirty="0" smtClean="0">
                <a:latin typeface="Times New Roman" panose="02020603050405020304" pitchFamily="18" charset="0"/>
                <a:cs typeface="Times New Roman" panose="02020603050405020304" pitchFamily="18" charset="0"/>
              </a:rPr>
              <a:t>Collaborate </a:t>
            </a:r>
            <a:r>
              <a:rPr lang="en-US" sz="2600" dirty="0">
                <a:latin typeface="Times New Roman" panose="02020603050405020304" pitchFamily="18" charset="0"/>
                <a:cs typeface="Times New Roman" panose="02020603050405020304" pitchFamily="18" charset="0"/>
              </a:rPr>
              <a:t>with pharmacopoeias like the BP, USP, JP and International Pharmacopoeia with a view to harmonizing with global standards. </a:t>
            </a:r>
            <a:endParaRPr lang="en-US" sz="2600" dirty="0" smtClean="0">
              <a:latin typeface="Times New Roman" panose="02020603050405020304" pitchFamily="18" charset="0"/>
              <a:cs typeface="Times New Roman" panose="02020603050405020304" pitchFamily="18" charset="0"/>
            </a:endParaRPr>
          </a:p>
          <a:p>
            <a:endParaRPr lang="en-US" sz="2600" dirty="0" smtClean="0">
              <a:latin typeface="Times New Roman" panose="02020603050405020304" pitchFamily="18" charset="0"/>
              <a:cs typeface="Times New Roman" panose="02020603050405020304" pitchFamily="18" charset="0"/>
            </a:endParaRPr>
          </a:p>
          <a:p>
            <a:endParaRPr lang="en-US" sz="2800" dirty="0" smtClean="0">
              <a:latin typeface="Times New Roman" panose="02020603050405020304" pitchFamily="18" charset="0"/>
              <a:cs typeface="Times New Roman" panose="02020603050405020304" pitchFamily="18" charset="0"/>
            </a:endParaRPr>
          </a:p>
          <a:p>
            <a:endParaRPr lang="en-IN"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7599255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143000"/>
            <a:ext cx="8229600" cy="4525963"/>
          </a:xfrm>
        </p:spPr>
        <p:txBody>
          <a:bodyPr>
            <a:normAutofit/>
          </a:bodyPr>
          <a:lstStyle/>
          <a:p>
            <a:pPr marL="0" indent="0" algn="just">
              <a:buNone/>
            </a:pPr>
            <a:r>
              <a:rPr lang="en-US" sz="2800" dirty="0" smtClean="0">
                <a:latin typeface="Times New Roman" panose="02020603050405020304" pitchFamily="18" charset="0"/>
                <a:cs typeface="Times New Roman" panose="02020603050405020304" pitchFamily="18" charset="0"/>
              </a:rPr>
              <a:t>NPPA National Pharmaceutical Pricing Authority</a:t>
            </a:r>
          </a:p>
          <a:p>
            <a:pPr marL="0" indent="0" algn="just">
              <a:buNone/>
            </a:pPr>
            <a:endParaRPr lang="en-US" sz="2800" dirty="0" smtClean="0">
              <a:latin typeface="Times New Roman" panose="02020603050405020304" pitchFamily="18" charset="0"/>
              <a:cs typeface="Times New Roman" panose="02020603050405020304" pitchFamily="18" charset="0"/>
            </a:endParaRPr>
          </a:p>
          <a:p>
            <a:pPr algn="just"/>
            <a:r>
              <a:rPr lang="en-US" sz="2800" dirty="0" smtClean="0">
                <a:latin typeface="Times New Roman" panose="02020603050405020304" pitchFamily="18" charset="0"/>
                <a:cs typeface="Times New Roman" panose="02020603050405020304" pitchFamily="18" charset="0"/>
              </a:rPr>
              <a:t>For the purpose of implementing provisions of DPCO, powers of the Government have been vested in the National Pharmaceutical Pricing Authority (NPPA). </a:t>
            </a:r>
          </a:p>
          <a:p>
            <a:pPr algn="just"/>
            <a:endParaRPr lang="en-US" sz="2800" dirty="0" smtClean="0">
              <a:latin typeface="Times New Roman" panose="02020603050405020304" pitchFamily="18" charset="0"/>
              <a:cs typeface="Times New Roman" panose="02020603050405020304" pitchFamily="18" charset="0"/>
            </a:endParaRPr>
          </a:p>
          <a:p>
            <a:pPr algn="just"/>
            <a:r>
              <a:rPr lang="en-US" sz="2800" dirty="0" smtClean="0">
                <a:latin typeface="Times New Roman" panose="02020603050405020304" pitchFamily="18" charset="0"/>
                <a:cs typeface="Times New Roman" panose="02020603050405020304" pitchFamily="18" charset="0"/>
              </a:rPr>
              <a:t>Drugs have been declared as essential and accordingly put under the Essential Commodities Act.</a:t>
            </a:r>
            <a:endParaRPr lang="en-IN"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7437931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324600"/>
          </a:xfrm>
        </p:spPr>
        <p:txBody>
          <a:bodyPr>
            <a:normAutofit fontScale="70000" lnSpcReduction="20000"/>
          </a:bodyPr>
          <a:lstStyle/>
          <a:p>
            <a:pPr marL="0" indent="0" algn="just">
              <a:buNone/>
            </a:pPr>
            <a:r>
              <a:rPr lang="en-US" dirty="0" smtClean="0">
                <a:latin typeface="Times New Roman" panose="02020603050405020304" pitchFamily="18" charset="0"/>
                <a:cs typeface="Times New Roman" panose="02020603050405020304" pitchFamily="18" charset="0"/>
              </a:rPr>
              <a:t>GMP </a:t>
            </a:r>
            <a:r>
              <a:rPr lang="en-US" dirty="0">
                <a:latin typeface="Times New Roman" panose="02020603050405020304" pitchFamily="18" charset="0"/>
                <a:cs typeface="Times New Roman" panose="02020603050405020304" pitchFamily="18" charset="0"/>
              </a:rPr>
              <a:t>Good Manufacturing </a:t>
            </a:r>
            <a:r>
              <a:rPr lang="en-US" dirty="0" smtClean="0">
                <a:latin typeface="Times New Roman" panose="02020603050405020304" pitchFamily="18" charset="0"/>
                <a:cs typeface="Times New Roman" panose="02020603050405020304" pitchFamily="18" charset="0"/>
              </a:rPr>
              <a:t>Practices</a:t>
            </a:r>
          </a:p>
          <a:p>
            <a:pPr algn="just"/>
            <a:r>
              <a:rPr lang="en-US" dirty="0" smtClean="0">
                <a:latin typeface="Times New Roman" panose="02020603050405020304" pitchFamily="18" charset="0"/>
                <a:cs typeface="Times New Roman" panose="02020603050405020304" pitchFamily="18" charset="0"/>
              </a:rPr>
              <a:t>GMP </a:t>
            </a:r>
            <a:r>
              <a:rPr lang="en-US" dirty="0">
                <a:latin typeface="Times New Roman" panose="02020603050405020304" pitchFamily="18" charset="0"/>
                <a:cs typeface="Times New Roman" panose="02020603050405020304" pitchFamily="18" charset="0"/>
              </a:rPr>
              <a:t>guidelines are not prescriptive instructions on how to manufacture </a:t>
            </a:r>
            <a:r>
              <a:rPr lang="en-US" dirty="0" smtClean="0">
                <a:latin typeface="Times New Roman" panose="02020603050405020304" pitchFamily="18" charset="0"/>
                <a:cs typeface="Times New Roman" panose="02020603050405020304" pitchFamily="18" charset="0"/>
              </a:rPr>
              <a:t>products.</a:t>
            </a:r>
          </a:p>
          <a:p>
            <a:pPr algn="just"/>
            <a:r>
              <a:rPr lang="en-US" dirty="0" smtClean="0">
                <a:latin typeface="Times New Roman" panose="02020603050405020304" pitchFamily="18" charset="0"/>
                <a:cs typeface="Times New Roman" panose="02020603050405020304" pitchFamily="18" charset="0"/>
              </a:rPr>
              <a:t>They </a:t>
            </a:r>
            <a:r>
              <a:rPr lang="en-US" dirty="0">
                <a:latin typeface="Times New Roman" panose="02020603050405020304" pitchFamily="18" charset="0"/>
                <a:cs typeface="Times New Roman" panose="02020603050405020304" pitchFamily="18" charset="0"/>
              </a:rPr>
              <a:t>are a series of general principles that must be observed during </a:t>
            </a:r>
            <a:r>
              <a:rPr lang="en-US" dirty="0" smtClean="0">
                <a:latin typeface="Times New Roman" panose="02020603050405020304" pitchFamily="18" charset="0"/>
                <a:cs typeface="Times New Roman" panose="02020603050405020304" pitchFamily="18" charset="0"/>
              </a:rPr>
              <a:t>manufacturing.</a:t>
            </a:r>
          </a:p>
          <a:p>
            <a:pPr algn="just"/>
            <a:r>
              <a:rPr lang="en-US" dirty="0" smtClean="0">
                <a:latin typeface="Times New Roman" panose="02020603050405020304" pitchFamily="18" charset="0"/>
                <a:cs typeface="Times New Roman" panose="02020603050405020304" pitchFamily="18" charset="0"/>
              </a:rPr>
              <a:t>When </a:t>
            </a:r>
            <a:r>
              <a:rPr lang="en-US" dirty="0">
                <a:latin typeface="Times New Roman" panose="02020603050405020304" pitchFamily="18" charset="0"/>
                <a:cs typeface="Times New Roman" panose="02020603050405020304" pitchFamily="18" charset="0"/>
              </a:rPr>
              <a:t>a company is setting up its quality program and manufacturing process, there may be many ways it can fulfill GMP </a:t>
            </a:r>
            <a:r>
              <a:rPr lang="en-US" dirty="0" smtClean="0">
                <a:latin typeface="Times New Roman" panose="02020603050405020304" pitchFamily="18" charset="0"/>
                <a:cs typeface="Times New Roman" panose="02020603050405020304" pitchFamily="18" charset="0"/>
              </a:rPr>
              <a:t>requirements.</a:t>
            </a:r>
          </a:p>
          <a:p>
            <a:pPr algn="just"/>
            <a:r>
              <a:rPr lang="en-US" dirty="0" smtClean="0">
                <a:latin typeface="Times New Roman" panose="02020603050405020304" pitchFamily="18" charset="0"/>
                <a:cs typeface="Times New Roman" panose="02020603050405020304" pitchFamily="18" charset="0"/>
              </a:rPr>
              <a:t>It </a:t>
            </a:r>
            <a:r>
              <a:rPr lang="en-US" dirty="0">
                <a:latin typeface="Times New Roman" panose="02020603050405020304" pitchFamily="18" charset="0"/>
                <a:cs typeface="Times New Roman" panose="02020603050405020304" pitchFamily="18" charset="0"/>
              </a:rPr>
              <a:t>is the company's responsibility to determine the most effective and efficient quality </a:t>
            </a:r>
            <a:r>
              <a:rPr lang="en-US" dirty="0" smtClean="0">
                <a:latin typeface="Times New Roman" panose="02020603050405020304" pitchFamily="18" charset="0"/>
                <a:cs typeface="Times New Roman" panose="02020603050405020304" pitchFamily="18" charset="0"/>
              </a:rPr>
              <a:t>process.</a:t>
            </a:r>
            <a:endParaRPr lang="en-US" dirty="0">
              <a:latin typeface="Times New Roman" panose="02020603050405020304" pitchFamily="18" charset="0"/>
              <a:cs typeface="Times New Roman" panose="02020603050405020304" pitchFamily="18" charset="0"/>
            </a:endParaRPr>
          </a:p>
          <a:p>
            <a:pPr marL="0" indent="0" algn="just">
              <a:buNone/>
            </a:pPr>
            <a:r>
              <a:rPr lang="en-US" dirty="0">
                <a:latin typeface="Times New Roman" panose="02020603050405020304" pitchFamily="18" charset="0"/>
                <a:cs typeface="Times New Roman" panose="02020603050405020304" pitchFamily="18" charset="0"/>
              </a:rPr>
              <a:t>REQUIREMENTS </a:t>
            </a:r>
            <a:endParaRPr lang="en-US"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To </a:t>
            </a:r>
            <a:r>
              <a:rPr lang="en-US" dirty="0">
                <a:latin typeface="Times New Roman" panose="02020603050405020304" pitchFamily="18" charset="0"/>
                <a:cs typeface="Times New Roman" panose="02020603050405020304" pitchFamily="18" charset="0"/>
              </a:rPr>
              <a:t>ensure that their products are safe, pure, and effective. </a:t>
            </a:r>
            <a:endParaRPr lang="en-US"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To </a:t>
            </a:r>
            <a:r>
              <a:rPr lang="en-US" dirty="0">
                <a:latin typeface="Times New Roman" panose="02020603050405020304" pitchFamily="18" charset="0"/>
                <a:cs typeface="Times New Roman" panose="02020603050405020304" pitchFamily="18" charset="0"/>
              </a:rPr>
              <a:t>minimize or eliminate contamination, mix up and errors. </a:t>
            </a:r>
            <a:endParaRPr lang="en-US"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Issues </a:t>
            </a:r>
            <a:r>
              <a:rPr lang="en-US" dirty="0">
                <a:latin typeface="Times New Roman" panose="02020603050405020304" pitchFamily="18" charset="0"/>
                <a:cs typeface="Times New Roman" panose="02020603050405020304" pitchFamily="18" charset="0"/>
              </a:rPr>
              <a:t>including recordkeeping, personnel qualifications, sanitation, cleanliness, equipment verification, process validation, and complaint Handling. </a:t>
            </a:r>
            <a:endParaRPr lang="en-US"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GMP </a:t>
            </a:r>
            <a:r>
              <a:rPr lang="en-US" dirty="0">
                <a:latin typeface="Times New Roman" panose="02020603050405020304" pitchFamily="18" charset="0"/>
                <a:cs typeface="Times New Roman" panose="02020603050405020304" pitchFamily="18" charset="0"/>
              </a:rPr>
              <a:t>is also sometimes referred to as "cGMP”. </a:t>
            </a:r>
            <a:endParaRPr lang="en-US"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Failure </a:t>
            </a:r>
            <a:r>
              <a:rPr lang="en-US" dirty="0">
                <a:latin typeface="Times New Roman" panose="02020603050405020304" pitchFamily="18" charset="0"/>
                <a:cs typeface="Times New Roman" panose="02020603050405020304" pitchFamily="18" charset="0"/>
              </a:rPr>
              <a:t>of firms to comply with GMP regulations can result in </a:t>
            </a:r>
            <a:r>
              <a:rPr lang="en-US" dirty="0" smtClean="0">
                <a:latin typeface="Times New Roman" panose="02020603050405020304" pitchFamily="18" charset="0"/>
                <a:cs typeface="Times New Roman" panose="02020603050405020304" pitchFamily="18" charset="0"/>
              </a:rPr>
              <a:t>very serious </a:t>
            </a:r>
            <a:r>
              <a:rPr lang="en-US" dirty="0">
                <a:latin typeface="Times New Roman" panose="02020603050405020304" pitchFamily="18" charset="0"/>
                <a:cs typeface="Times New Roman" panose="02020603050405020304" pitchFamily="18" charset="0"/>
              </a:rPr>
              <a:t>consequences including recall, fines, and even imprisonment</a:t>
            </a:r>
            <a:r>
              <a:rPr lang="en-US"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marL="0" indent="0" algn="just">
              <a:buNone/>
            </a:pP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734931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686800" cy="5943600"/>
          </a:xfrm>
        </p:spPr>
        <p:txBody>
          <a:bodyPr/>
          <a:lstStyle/>
          <a:p>
            <a:pPr>
              <a:buNone/>
            </a:pPr>
            <a:r>
              <a:rPr lang="en-GB" b="1" dirty="0" smtClean="0">
                <a:latin typeface="Times New Roman" pitchFamily="18" charset="0"/>
                <a:cs typeface="Times New Roman" pitchFamily="18" charset="0"/>
              </a:rPr>
              <a:t>Advantages</a:t>
            </a:r>
          </a:p>
          <a:p>
            <a:pPr algn="just"/>
            <a:r>
              <a:rPr lang="en-GB" sz="2800" dirty="0" smtClean="0">
                <a:latin typeface="Times New Roman" pitchFamily="18" charset="0"/>
                <a:cs typeface="Times New Roman" pitchFamily="18" charset="0"/>
              </a:rPr>
              <a:t>More economical (fewer inspectors and less handling)</a:t>
            </a:r>
          </a:p>
          <a:p>
            <a:pPr algn="just"/>
            <a:r>
              <a:rPr lang="en-GB" sz="2800" dirty="0" smtClean="0">
                <a:latin typeface="Times New Roman" pitchFamily="18" charset="0"/>
                <a:cs typeface="Times New Roman" pitchFamily="18" charset="0"/>
              </a:rPr>
              <a:t>Upgrades the inspection</a:t>
            </a:r>
          </a:p>
          <a:p>
            <a:pPr algn="just"/>
            <a:r>
              <a:rPr lang="en-GB" sz="2800" dirty="0" smtClean="0">
                <a:latin typeface="Times New Roman" pitchFamily="18" charset="0"/>
                <a:cs typeface="Times New Roman" pitchFamily="18" charset="0"/>
              </a:rPr>
              <a:t>Applies to destructive stronger motivation for improvement.</a:t>
            </a:r>
          </a:p>
          <a:p>
            <a:pPr>
              <a:buNone/>
            </a:pPr>
            <a:r>
              <a:rPr lang="en-GB" b="1" dirty="0" err="1" smtClean="0">
                <a:latin typeface="Times New Roman" pitchFamily="18" charset="0"/>
                <a:cs typeface="Times New Roman" pitchFamily="18" charset="0"/>
              </a:rPr>
              <a:t>Dis</a:t>
            </a:r>
            <a:r>
              <a:rPr lang="en-GB" b="1" dirty="0">
                <a:latin typeface="Times New Roman" pitchFamily="18" charset="0"/>
                <a:cs typeface="Times New Roman" pitchFamily="18" charset="0"/>
              </a:rPr>
              <a:t> </a:t>
            </a:r>
            <a:r>
              <a:rPr lang="en-GB" b="1" dirty="0" smtClean="0">
                <a:latin typeface="Times New Roman" pitchFamily="18" charset="0"/>
                <a:cs typeface="Times New Roman" pitchFamily="18" charset="0"/>
              </a:rPr>
              <a:t>Advantages</a:t>
            </a:r>
          </a:p>
          <a:p>
            <a:pPr algn="just"/>
            <a:r>
              <a:rPr lang="en-GB" sz="2800" dirty="0" smtClean="0">
                <a:latin typeface="Times New Roman" pitchFamily="18" charset="0"/>
                <a:cs typeface="Times New Roman" pitchFamily="18" charset="0"/>
              </a:rPr>
              <a:t>Certain risk of not accepting conforming lots and accepting non conforming lots.</a:t>
            </a:r>
          </a:p>
          <a:p>
            <a:pPr algn="just"/>
            <a:r>
              <a:rPr lang="en-GB" sz="2800" dirty="0" smtClean="0">
                <a:latin typeface="Times New Roman" pitchFamily="18" charset="0"/>
                <a:cs typeface="Times New Roman" pitchFamily="18" charset="0"/>
              </a:rPr>
              <a:t>More time and effort is devoted to planning and documentation.</a:t>
            </a:r>
          </a:p>
          <a:p>
            <a:pPr algn="just"/>
            <a:r>
              <a:rPr lang="en-GB" sz="2800" dirty="0" smtClean="0">
                <a:latin typeface="Times New Roman" pitchFamily="18" charset="0"/>
                <a:cs typeface="Times New Roman" pitchFamily="18" charset="0"/>
              </a:rPr>
              <a:t>Less information is provided about the product. </a:t>
            </a:r>
            <a:r>
              <a:rPr lang="en-GB" sz="2800" dirty="0">
                <a:latin typeface="Times New Roman" pitchFamily="18" charset="0"/>
                <a:cs typeface="Times New Roman" pitchFamily="18" charset="0"/>
              </a:rPr>
              <a:t>T</a:t>
            </a:r>
            <a:r>
              <a:rPr lang="en-GB" sz="2800" dirty="0" smtClean="0">
                <a:latin typeface="Times New Roman" pitchFamily="18" charset="0"/>
                <a:cs typeface="Times New Roman" pitchFamily="18" charset="0"/>
              </a:rPr>
              <a:t>here is no assurance that the entire lot conforms to specification. </a:t>
            </a:r>
          </a:p>
          <a:p>
            <a:endParaRPr lang="en-US" sz="2000" dirty="0">
              <a:latin typeface="Times New Roman" pitchFamily="18" charset="0"/>
              <a:cs typeface="Times New Roman" pitchFamily="18" charset="0"/>
            </a:endParaRP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228600"/>
            <a:ext cx="8229600" cy="6324600"/>
          </a:xfrm>
        </p:spPr>
        <p:txBody>
          <a:bodyPr>
            <a:normAutofit fontScale="55000" lnSpcReduction="20000"/>
          </a:bodyPr>
          <a:lstStyle/>
          <a:p>
            <a:pPr marL="0" indent="0" algn="just">
              <a:buNone/>
            </a:pPr>
            <a:r>
              <a:rPr lang="en-US" dirty="0">
                <a:latin typeface="Times New Roman" panose="02020603050405020304" pitchFamily="18" charset="0"/>
                <a:cs typeface="Times New Roman" panose="02020603050405020304" pitchFamily="18" charset="0"/>
              </a:rPr>
              <a:t>WHO GUIDELINES (World Health </a:t>
            </a:r>
            <a:r>
              <a:rPr lang="en-US" dirty="0" smtClean="0">
                <a:latin typeface="Times New Roman" panose="02020603050405020304" pitchFamily="18" charset="0"/>
                <a:cs typeface="Times New Roman" panose="02020603050405020304" pitchFamily="18" charset="0"/>
              </a:rPr>
              <a:t>Organization)</a:t>
            </a:r>
          </a:p>
          <a:p>
            <a:pPr marL="0" indent="0" algn="just">
              <a:buNone/>
            </a:pPr>
            <a:endParaRPr lang="en-US"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Who </a:t>
            </a:r>
            <a:r>
              <a:rPr lang="en-US" dirty="0">
                <a:latin typeface="Times New Roman" panose="02020603050405020304" pitchFamily="18" charset="0"/>
                <a:cs typeface="Times New Roman" panose="02020603050405020304" pitchFamily="18" charset="0"/>
              </a:rPr>
              <a:t>is an agency of United Nations. </a:t>
            </a:r>
            <a:endParaRPr lang="en-US" dirty="0" smtClean="0">
              <a:latin typeface="Times New Roman" panose="02020603050405020304" pitchFamily="18" charset="0"/>
              <a:cs typeface="Times New Roman" panose="02020603050405020304" pitchFamily="18" charset="0"/>
            </a:endParaRPr>
          </a:p>
          <a:p>
            <a:pPr algn="just"/>
            <a:endParaRPr lang="en-US"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It </a:t>
            </a:r>
            <a:r>
              <a:rPr lang="en-US" dirty="0">
                <a:latin typeface="Times New Roman" panose="02020603050405020304" pitchFamily="18" charset="0"/>
                <a:cs typeface="Times New Roman" panose="02020603050405020304" pitchFamily="18" charset="0"/>
              </a:rPr>
              <a:t>is a </a:t>
            </a:r>
            <a:r>
              <a:rPr lang="en-US" dirty="0" smtClean="0">
                <a:latin typeface="Times New Roman" panose="02020603050405020304" pitchFamily="18" charset="0"/>
                <a:cs typeface="Times New Roman" panose="02020603050405020304" pitchFamily="18" charset="0"/>
              </a:rPr>
              <a:t>specialized </a:t>
            </a:r>
            <a:r>
              <a:rPr lang="en-US" dirty="0">
                <a:latin typeface="Times New Roman" panose="02020603050405020304" pitchFamily="18" charset="0"/>
                <a:cs typeface="Times New Roman" panose="02020603050405020304" pitchFamily="18" charset="0"/>
              </a:rPr>
              <a:t>agency and its primary responsibility includes international health matters so that the goal, health for all, can be </a:t>
            </a:r>
            <a:r>
              <a:rPr lang="en-US" dirty="0" smtClean="0">
                <a:latin typeface="Times New Roman" panose="02020603050405020304" pitchFamily="18" charset="0"/>
                <a:cs typeface="Times New Roman" panose="02020603050405020304" pitchFamily="18" charset="0"/>
              </a:rPr>
              <a:t>achieved.</a:t>
            </a:r>
          </a:p>
          <a:p>
            <a:pPr marL="0" indent="0" algn="just">
              <a:buNone/>
            </a:pPr>
            <a:endParaRPr lang="en-US"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The WHO, GMP </a:t>
            </a:r>
            <a:r>
              <a:rPr lang="en-US" dirty="0">
                <a:latin typeface="Times New Roman" panose="02020603050405020304" pitchFamily="18" charset="0"/>
                <a:cs typeface="Times New Roman" panose="02020603050405020304" pitchFamily="18" charset="0"/>
              </a:rPr>
              <a:t>and the certification scheme was accepted by WHA (world health assembly) in solution no WHA 28.65, as the revised version in </a:t>
            </a:r>
            <a:r>
              <a:rPr lang="en-US" dirty="0" smtClean="0">
                <a:latin typeface="Times New Roman" panose="02020603050405020304" pitchFamily="18" charset="0"/>
                <a:cs typeface="Times New Roman" panose="02020603050405020304" pitchFamily="18" charset="0"/>
              </a:rPr>
              <a:t>1975.</a:t>
            </a:r>
          </a:p>
          <a:p>
            <a:pPr marL="0" indent="0" algn="just">
              <a:buNone/>
            </a:pPr>
            <a:endParaRPr lang="en-US"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With </a:t>
            </a:r>
            <a:r>
              <a:rPr lang="en-US" dirty="0">
                <a:latin typeface="Times New Roman" panose="02020603050405020304" pitchFamily="18" charset="0"/>
                <a:cs typeface="Times New Roman" panose="02020603050405020304" pitchFamily="18" charset="0"/>
              </a:rPr>
              <a:t>appearance of ISO (International Organization For Standardization) the WHO GMP needed next revision. </a:t>
            </a:r>
            <a:endParaRPr lang="en-US" dirty="0" smtClean="0">
              <a:latin typeface="Times New Roman" panose="02020603050405020304" pitchFamily="18" charset="0"/>
              <a:cs typeface="Times New Roman" panose="02020603050405020304" pitchFamily="18" charset="0"/>
            </a:endParaRPr>
          </a:p>
          <a:p>
            <a:pPr marL="0" indent="0" algn="just">
              <a:buNone/>
            </a:pPr>
            <a:endParaRPr lang="en-US"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revised text contains 3 parts</a:t>
            </a:r>
            <a:r>
              <a:rPr lang="en-US" dirty="0" smtClean="0">
                <a:latin typeface="Times New Roman" panose="02020603050405020304" pitchFamily="18" charset="0"/>
                <a:cs typeface="Times New Roman" panose="02020603050405020304" pitchFamily="18" charset="0"/>
              </a:rPr>
              <a:t>.</a:t>
            </a:r>
          </a:p>
          <a:p>
            <a:pPr marL="0" indent="0" algn="just">
              <a:buNone/>
            </a:pPr>
            <a:endParaRPr lang="en-US"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Part </a:t>
            </a:r>
            <a:r>
              <a:rPr lang="en-US" dirty="0">
                <a:latin typeface="Times New Roman" panose="02020603050405020304" pitchFamily="18" charset="0"/>
                <a:cs typeface="Times New Roman" panose="02020603050405020304" pitchFamily="18" charset="0"/>
              </a:rPr>
              <a:t>I: out lines the general concepts of quality assurance and salient components of GMP’s. </a:t>
            </a:r>
            <a:endParaRPr lang="en-US" dirty="0" smtClean="0">
              <a:latin typeface="Times New Roman" panose="02020603050405020304" pitchFamily="18" charset="0"/>
              <a:cs typeface="Times New Roman" panose="02020603050405020304" pitchFamily="18" charset="0"/>
            </a:endParaRPr>
          </a:p>
          <a:p>
            <a:pPr algn="just"/>
            <a:endParaRPr lang="en-US"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Part </a:t>
            </a:r>
            <a:r>
              <a:rPr lang="en-US" dirty="0">
                <a:latin typeface="Times New Roman" panose="02020603050405020304" pitchFamily="18" charset="0"/>
                <a:cs typeface="Times New Roman" panose="02020603050405020304" pitchFamily="18" charset="0"/>
              </a:rPr>
              <a:t>II: outlines on actions to be taken by production &amp; quality control personnel separately for implementing general principles of quality assurance. </a:t>
            </a:r>
            <a:endParaRPr lang="en-US" dirty="0" smtClean="0">
              <a:latin typeface="Times New Roman" panose="02020603050405020304" pitchFamily="18" charset="0"/>
              <a:cs typeface="Times New Roman" panose="02020603050405020304" pitchFamily="18" charset="0"/>
            </a:endParaRPr>
          </a:p>
          <a:p>
            <a:pPr algn="just"/>
            <a:endParaRPr lang="en-US"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Part </a:t>
            </a:r>
            <a:r>
              <a:rPr lang="en-US" dirty="0">
                <a:latin typeface="Times New Roman" panose="02020603050405020304" pitchFamily="18" charset="0"/>
                <a:cs typeface="Times New Roman" panose="02020603050405020304" pitchFamily="18" charset="0"/>
              </a:rPr>
              <a:t>III: supporting and supplementary guidelines</a:t>
            </a:r>
            <a:r>
              <a:rPr lang="en-US" dirty="0" smtClean="0">
                <a:latin typeface="Times New Roman" panose="02020603050405020304" pitchFamily="18" charset="0"/>
                <a:cs typeface="Times New Roman" panose="02020603050405020304" pitchFamily="18" charset="0"/>
              </a:rPr>
              <a:t>.</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3958134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381000"/>
            <a:ext cx="8305800" cy="6096000"/>
          </a:xfrm>
        </p:spPr>
        <p:txBody>
          <a:bodyPr>
            <a:normAutofit fontScale="70000" lnSpcReduction="20000"/>
          </a:bodyPr>
          <a:lstStyle/>
          <a:p>
            <a:pPr marL="0" indent="0" algn="just">
              <a:buNone/>
            </a:pPr>
            <a:endParaRPr lang="en-US" dirty="0" smtClean="0">
              <a:latin typeface="Times New Roman" panose="02020603050405020304" pitchFamily="18" charset="0"/>
              <a:cs typeface="Times New Roman" panose="02020603050405020304" pitchFamily="18" charset="0"/>
            </a:endParaRPr>
          </a:p>
          <a:p>
            <a:pPr algn="just"/>
            <a:r>
              <a:rPr lang="en-US" dirty="0">
                <a:latin typeface="Times New Roman" panose="02020603050405020304" pitchFamily="18" charset="0"/>
                <a:cs typeface="Times New Roman" panose="02020603050405020304" pitchFamily="18" charset="0"/>
              </a:rPr>
              <a:t>The agency of the U.S. Department of Health and Human Services, Established in 1927. </a:t>
            </a:r>
            <a:endParaRPr lang="en-US" dirty="0" smtClean="0">
              <a:latin typeface="Times New Roman" panose="02020603050405020304" pitchFamily="18" charset="0"/>
              <a:cs typeface="Times New Roman" panose="02020603050405020304" pitchFamily="18" charset="0"/>
            </a:endParaRPr>
          </a:p>
          <a:p>
            <a:pPr marL="0" indent="0" algn="just">
              <a:buNone/>
            </a:pPr>
            <a:endParaRPr lang="en-US"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U.S. Food and drug administration </a:t>
            </a:r>
            <a:r>
              <a:rPr lang="en-US" dirty="0" smtClean="0">
                <a:latin typeface="Times New Roman" panose="02020603050405020304" pitchFamily="18" charset="0"/>
                <a:cs typeface="Times New Roman" panose="02020603050405020304" pitchFamily="18" charset="0"/>
              </a:rPr>
              <a:t>(FDA)</a:t>
            </a:r>
            <a:r>
              <a:rPr lang="en-IN"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is </a:t>
            </a:r>
            <a:r>
              <a:rPr lang="en-US" dirty="0">
                <a:latin typeface="Times New Roman" panose="02020603050405020304" pitchFamily="18" charset="0"/>
                <a:cs typeface="Times New Roman" panose="02020603050405020304" pitchFamily="18" charset="0"/>
              </a:rPr>
              <a:t>an agency of the United States Department of Health and Human services and is responsible for the safety regulation of </a:t>
            </a:r>
            <a:endParaRPr lang="en-US" dirty="0" smtClean="0">
              <a:latin typeface="Times New Roman" panose="02020603050405020304" pitchFamily="18" charset="0"/>
              <a:cs typeface="Times New Roman" panose="02020603050405020304" pitchFamily="18" charset="0"/>
            </a:endParaRPr>
          </a:p>
          <a:p>
            <a:pPr marL="0" indent="0" algn="just">
              <a:buNone/>
            </a:pPr>
            <a:endParaRPr lang="en-US"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most </a:t>
            </a:r>
            <a:r>
              <a:rPr lang="en-US" dirty="0">
                <a:latin typeface="Times New Roman" panose="02020603050405020304" pitchFamily="18" charset="0"/>
                <a:cs typeface="Times New Roman" panose="02020603050405020304" pitchFamily="18" charset="0"/>
              </a:rPr>
              <a:t>type of </a:t>
            </a:r>
            <a:r>
              <a:rPr lang="en-US" dirty="0" smtClean="0">
                <a:latin typeface="Times New Roman" panose="02020603050405020304" pitchFamily="18" charset="0"/>
                <a:cs typeface="Times New Roman" panose="02020603050405020304" pitchFamily="18" charset="0"/>
              </a:rPr>
              <a:t>foods like</a:t>
            </a:r>
          </a:p>
          <a:p>
            <a:pPr algn="just"/>
            <a:r>
              <a:rPr lang="en-US" dirty="0" smtClean="0">
                <a:latin typeface="Times New Roman" panose="02020603050405020304" pitchFamily="18" charset="0"/>
                <a:cs typeface="Times New Roman" panose="02020603050405020304" pitchFamily="18" charset="0"/>
              </a:rPr>
              <a:t>dietary supplements</a:t>
            </a:r>
          </a:p>
          <a:p>
            <a:pPr algn="just"/>
            <a:r>
              <a:rPr lang="en-US" dirty="0" smtClean="0">
                <a:latin typeface="Times New Roman" panose="02020603050405020304" pitchFamily="18" charset="0"/>
                <a:cs typeface="Times New Roman" panose="02020603050405020304" pitchFamily="18" charset="0"/>
              </a:rPr>
              <a:t>Drug </a:t>
            </a:r>
            <a:endParaRPr lang="en-US" dirty="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Vaccines </a:t>
            </a:r>
            <a:endParaRPr lang="en-US" dirty="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Biological </a:t>
            </a:r>
            <a:r>
              <a:rPr lang="en-US" dirty="0">
                <a:latin typeface="Times New Roman" panose="02020603050405020304" pitchFamily="18" charset="0"/>
                <a:cs typeface="Times New Roman" panose="02020603050405020304" pitchFamily="18" charset="0"/>
              </a:rPr>
              <a:t>medical products </a:t>
            </a:r>
            <a:endParaRPr lang="en-US"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blood </a:t>
            </a:r>
            <a:r>
              <a:rPr lang="en-US" dirty="0">
                <a:latin typeface="Times New Roman" panose="02020603050405020304" pitchFamily="18" charset="0"/>
                <a:cs typeface="Times New Roman" panose="02020603050405020304" pitchFamily="18" charset="0"/>
              </a:rPr>
              <a:t>products </a:t>
            </a:r>
            <a:endParaRPr lang="en-US"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medical </a:t>
            </a:r>
            <a:r>
              <a:rPr lang="en-US" dirty="0">
                <a:latin typeface="Times New Roman" panose="02020603050405020304" pitchFamily="18" charset="0"/>
                <a:cs typeface="Times New Roman" panose="02020603050405020304" pitchFamily="18" charset="0"/>
              </a:rPr>
              <a:t>devices </a:t>
            </a:r>
            <a:endParaRPr lang="en-US"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radiation </a:t>
            </a:r>
            <a:r>
              <a:rPr lang="en-US" dirty="0">
                <a:latin typeface="Times New Roman" panose="02020603050405020304" pitchFamily="18" charset="0"/>
                <a:cs typeface="Times New Roman" panose="02020603050405020304" pitchFamily="18" charset="0"/>
              </a:rPr>
              <a:t>– emitting devices </a:t>
            </a:r>
            <a:endParaRPr lang="en-US"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veterinary </a:t>
            </a:r>
            <a:r>
              <a:rPr lang="en-US" dirty="0">
                <a:latin typeface="Times New Roman" panose="02020603050405020304" pitchFamily="18" charset="0"/>
                <a:cs typeface="Times New Roman" panose="02020603050405020304" pitchFamily="18" charset="0"/>
              </a:rPr>
              <a:t>products </a:t>
            </a:r>
            <a:r>
              <a:rPr lang="en-US" dirty="0" smtClean="0">
                <a:latin typeface="Times New Roman" panose="02020603050405020304" pitchFamily="18" charset="0"/>
                <a:cs typeface="Times New Roman" panose="02020603050405020304" pitchFamily="18" charset="0"/>
              </a:rPr>
              <a:t>and Cosmetics. </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3888076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685800"/>
            <a:ext cx="8229600" cy="4525963"/>
          </a:xfrm>
        </p:spPr>
        <p:txBody>
          <a:bodyPr>
            <a:normAutofit/>
          </a:bodyPr>
          <a:lstStyle/>
          <a:p>
            <a:pPr marL="0" indent="0">
              <a:buNone/>
            </a:pPr>
            <a:r>
              <a:rPr lang="en-IN" sz="8800" dirty="0" smtClean="0">
                <a:latin typeface="Times New Roman" panose="02020603050405020304" pitchFamily="18" charset="0"/>
                <a:cs typeface="Times New Roman" panose="02020603050405020304" pitchFamily="18" charset="0"/>
              </a:rPr>
              <a:t>    </a:t>
            </a:r>
          </a:p>
          <a:p>
            <a:pPr marL="0" indent="0">
              <a:buNone/>
            </a:pPr>
            <a:r>
              <a:rPr lang="en-IN" sz="8800" dirty="0">
                <a:latin typeface="Times New Roman" panose="02020603050405020304" pitchFamily="18" charset="0"/>
                <a:cs typeface="Times New Roman" panose="02020603050405020304" pitchFamily="18" charset="0"/>
              </a:rPr>
              <a:t> </a:t>
            </a:r>
            <a:r>
              <a:rPr lang="en-IN" sz="8800" dirty="0" smtClean="0">
                <a:latin typeface="Times New Roman" panose="02020603050405020304" pitchFamily="18" charset="0"/>
                <a:cs typeface="Times New Roman" panose="02020603050405020304" pitchFamily="18" charset="0"/>
              </a:rPr>
              <a:t>  </a:t>
            </a:r>
            <a:r>
              <a:rPr lang="en-IN" sz="8800" dirty="0" smtClean="0">
                <a:latin typeface="Curlz MT" panose="04040404050702020202" pitchFamily="82" charset="0"/>
                <a:cs typeface="Times New Roman" panose="02020603050405020304" pitchFamily="18" charset="0"/>
              </a:rPr>
              <a:t>THANK YOU</a:t>
            </a:r>
            <a:endParaRPr lang="en-IN" sz="8800" dirty="0">
              <a:latin typeface="Curlz MT" panose="04040404050702020202" pitchFamily="82" charset="0"/>
              <a:cs typeface="Times New Roman" panose="02020603050405020304" pitchFamily="18" charset="0"/>
            </a:endParaRPr>
          </a:p>
        </p:txBody>
      </p:sp>
    </p:spTree>
    <p:extLst>
      <p:ext uri="{BB962C8B-B14F-4D97-AF65-F5344CB8AC3E}">
        <p14:creationId xmlns:p14="http://schemas.microsoft.com/office/powerpoint/2010/main" val="30032335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0"/>
            <a:ext cx="8229600" cy="1143000"/>
          </a:xfrm>
        </p:spPr>
        <p:txBody>
          <a:bodyPr>
            <a:noAutofit/>
          </a:bodyPr>
          <a:lstStyle/>
          <a:p>
            <a:r>
              <a:rPr lang="en-IN" sz="2800" b="1" dirty="0" smtClean="0">
                <a:latin typeface="Times New Roman" pitchFamily="18" charset="0"/>
                <a:cs typeface="Times New Roman" pitchFamily="18" charset="0"/>
              </a:rPr>
              <a:t>Good Laboratory Practices (GLP) for Pharmaceuticals and other Quality Control Laboratories</a:t>
            </a:r>
            <a:endParaRPr lang="en-US" sz="2800" dirty="0">
              <a:latin typeface="Times New Roman" pitchFamily="18" charset="0"/>
              <a:cs typeface="Times New Roman" pitchFamily="18" charset="0"/>
            </a:endParaRPr>
          </a:p>
        </p:txBody>
      </p:sp>
      <p:sp>
        <p:nvSpPr>
          <p:cNvPr id="3" name="Content Placeholder 2"/>
          <p:cNvSpPr>
            <a:spLocks noGrp="1"/>
          </p:cNvSpPr>
          <p:nvPr>
            <p:ph idx="1"/>
          </p:nvPr>
        </p:nvSpPr>
        <p:spPr>
          <a:xfrm>
            <a:off x="304800" y="1295400"/>
            <a:ext cx="8610600" cy="5334000"/>
          </a:xfrm>
        </p:spPr>
        <p:txBody>
          <a:bodyPr>
            <a:normAutofit fontScale="92500" lnSpcReduction="10000"/>
          </a:bodyPr>
          <a:lstStyle/>
          <a:p>
            <a:pPr algn="just"/>
            <a:r>
              <a:rPr lang="en-IN" sz="2800" b="1" dirty="0" smtClean="0">
                <a:latin typeface="Times New Roman" pitchFamily="18" charset="0"/>
                <a:cs typeface="Times New Roman" pitchFamily="18" charset="0"/>
              </a:rPr>
              <a:t>What is Good Laboratory Practice (GLP?) </a:t>
            </a:r>
            <a:endParaRPr lang="en-US" sz="2800" dirty="0" smtClean="0">
              <a:latin typeface="Times New Roman" pitchFamily="18" charset="0"/>
              <a:cs typeface="Times New Roman" pitchFamily="18" charset="0"/>
            </a:endParaRPr>
          </a:p>
          <a:p>
            <a:pPr algn="just"/>
            <a:r>
              <a:rPr lang="en-IN" sz="2800" dirty="0" smtClean="0">
                <a:latin typeface="Times New Roman" pitchFamily="18" charset="0"/>
                <a:cs typeface="Times New Roman" pitchFamily="18" charset="0"/>
              </a:rPr>
              <a:t>Good Laboratory Practice contains a set of principles that provides a framework within which laboratory studies (Activities) are planned, performed, monitored, recorded, reported and archived. GLP help assure regulatory authorities that the data submitted are a true reflection of the results obtained during the study and can therefore be confidence upon when marking risk/safety assessment.</a:t>
            </a:r>
            <a:endParaRPr lang="en-US" sz="2800" dirty="0" smtClean="0">
              <a:latin typeface="Times New Roman" pitchFamily="18" charset="0"/>
              <a:cs typeface="Times New Roman" pitchFamily="18" charset="0"/>
            </a:endParaRPr>
          </a:p>
          <a:p>
            <a:pPr algn="just"/>
            <a:r>
              <a:rPr lang="en-IN" sz="2800" b="1" dirty="0" smtClean="0">
                <a:latin typeface="Times New Roman" pitchFamily="18" charset="0"/>
                <a:cs typeface="Times New Roman" pitchFamily="18" charset="0"/>
              </a:rPr>
              <a:t>Why GLP is Important in Pharmaceuticals</a:t>
            </a:r>
            <a:endParaRPr lang="en-US" sz="2800" dirty="0" smtClean="0">
              <a:latin typeface="Times New Roman" pitchFamily="18" charset="0"/>
              <a:cs typeface="Times New Roman" pitchFamily="18" charset="0"/>
            </a:endParaRPr>
          </a:p>
          <a:p>
            <a:pPr algn="just"/>
            <a:r>
              <a:rPr lang="en-IN" sz="2800" dirty="0" smtClean="0">
                <a:latin typeface="Times New Roman" pitchFamily="18" charset="0"/>
                <a:cs typeface="Times New Roman" pitchFamily="18" charset="0"/>
              </a:rPr>
              <a:t>Good Laboratory Practice contains different principles which are designed to ensure and promote consistency, quality, safety, reliability and integrity of chemicals during non-clinical and laboratory testing.</a:t>
            </a:r>
            <a:endParaRPr lang="en-US" sz="2800" dirty="0" smtClean="0">
              <a:latin typeface="Times New Roman" pitchFamily="18" charset="0"/>
              <a:cs typeface="Times New Roman" pitchFamily="18" charset="0"/>
            </a:endParaRP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rmAutofit/>
          </a:bodyPr>
          <a:lstStyle/>
          <a:p>
            <a:r>
              <a:rPr lang="en-GB" sz="3200" b="1" dirty="0" smtClean="0">
                <a:latin typeface="Times New Roman" pitchFamily="18" charset="0"/>
                <a:cs typeface="Times New Roman" pitchFamily="18" charset="0"/>
              </a:rPr>
              <a:t>HISTORY</a:t>
            </a:r>
            <a:endParaRPr lang="en-US" sz="3200"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838200"/>
            <a:ext cx="8229600" cy="5638800"/>
          </a:xfrm>
        </p:spPr>
        <p:txBody>
          <a:bodyPr>
            <a:normAutofit/>
          </a:bodyPr>
          <a:lstStyle/>
          <a:p>
            <a:pPr algn="just"/>
            <a:r>
              <a:rPr lang="en-IN" sz="2800" dirty="0" smtClean="0">
                <a:latin typeface="Times New Roman" pitchFamily="18" charset="0"/>
                <a:cs typeface="Times New Roman" pitchFamily="18" charset="0"/>
              </a:rPr>
              <a:t>Good Laboratory Practices (GLP) was first introduced in New Zealand and Denmark in 1972, and later in the US in 1978. It was followed a few years later by the Organization for Economic Co-operation and Development (OECD) Principles of GLP in 1992 &amp; the OECD has since helped promote GLP to many countries.</a:t>
            </a:r>
            <a:endParaRPr lang="en-US" sz="2800" dirty="0" smtClean="0">
              <a:latin typeface="Times New Roman" pitchFamily="18" charset="0"/>
              <a:cs typeface="Times New Roman" pitchFamily="18" charset="0"/>
            </a:endParaRPr>
          </a:p>
          <a:p>
            <a:pPr algn="just"/>
            <a:r>
              <a:rPr lang="en-IN" sz="2800" dirty="0" smtClean="0">
                <a:latin typeface="Times New Roman" pitchFamily="18" charset="0"/>
                <a:cs typeface="Times New Roman" pitchFamily="18" charset="0"/>
              </a:rPr>
              <a:t>GLP is not only limited to chemicals but also it applies to medical devices, food additives, food packaging, colour additives and other non-pharmaceutical products or ingredients as well.</a:t>
            </a:r>
            <a:endParaRPr lang="en-US" sz="2800" dirty="0" smtClean="0">
              <a:latin typeface="Times New Roman" pitchFamily="18" charset="0"/>
              <a:cs typeface="Times New Roman" pitchFamily="18" charset="0"/>
            </a:endParaRP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idx="1"/>
          </p:nvPr>
        </p:nvSpPr>
        <p:spPr>
          <a:xfrm>
            <a:off x="457200" y="228600"/>
            <a:ext cx="8382000" cy="6629400"/>
          </a:xfrm>
        </p:spPr>
        <p:txBody>
          <a:bodyPr>
            <a:normAutofit fontScale="70000" lnSpcReduction="20000"/>
          </a:bodyPr>
          <a:lstStyle/>
          <a:p>
            <a:pPr>
              <a:buNone/>
            </a:pPr>
            <a:r>
              <a:rPr lang="en-IN" sz="4000" b="1" dirty="0" smtClean="0">
                <a:latin typeface="Times New Roman" pitchFamily="18" charset="0"/>
                <a:cs typeface="Times New Roman" pitchFamily="18" charset="0"/>
              </a:rPr>
              <a:t>Basic Rules of GLP </a:t>
            </a:r>
          </a:p>
          <a:p>
            <a:pPr>
              <a:buNone/>
            </a:pPr>
            <a:endParaRPr lang="en-US" sz="4000" dirty="0" smtClean="0">
              <a:latin typeface="Times New Roman" pitchFamily="18" charset="0"/>
              <a:cs typeface="Times New Roman" pitchFamily="18" charset="0"/>
            </a:endParaRPr>
          </a:p>
          <a:p>
            <a:pPr marL="514350" indent="-514350" algn="just">
              <a:buAutoNum type="arabicPeriod"/>
            </a:pPr>
            <a:r>
              <a:rPr lang="en-IN" sz="2900" dirty="0" smtClean="0">
                <a:latin typeface="Times New Roman" pitchFamily="18" charset="0"/>
                <a:cs typeface="Times New Roman" pitchFamily="18" charset="0"/>
              </a:rPr>
              <a:t>Make sure to have the correct written instructions before starting a task.</a:t>
            </a:r>
          </a:p>
          <a:p>
            <a:pPr marL="514350" indent="-514350" algn="just">
              <a:buAutoNum type="arabicPeriod"/>
            </a:pPr>
            <a:r>
              <a:rPr lang="en-IN" sz="2900" dirty="0" smtClean="0">
                <a:latin typeface="Times New Roman" pitchFamily="18" charset="0"/>
                <a:cs typeface="Times New Roman" pitchFamily="18" charset="0"/>
              </a:rPr>
              <a:t>Do not carry out task for which you have not been trained.</a:t>
            </a:r>
          </a:p>
          <a:p>
            <a:pPr marL="514350" indent="-514350" algn="just">
              <a:buAutoNum type="arabicPeriod"/>
            </a:pPr>
            <a:r>
              <a:rPr lang="en-IN" sz="2900" dirty="0" smtClean="0">
                <a:latin typeface="Times New Roman" pitchFamily="18" charset="0"/>
                <a:cs typeface="Times New Roman" pitchFamily="18" charset="0"/>
              </a:rPr>
              <a:t>Keep records of information, results and actions taken. Make clear accurate records of what was done.</a:t>
            </a:r>
          </a:p>
          <a:p>
            <a:pPr marL="514350" indent="-514350" algn="just">
              <a:buAutoNum type="arabicPeriod"/>
            </a:pPr>
            <a:r>
              <a:rPr lang="en-IN" sz="2900" dirty="0" smtClean="0">
                <a:latin typeface="Times New Roman" pitchFamily="18" charset="0"/>
                <a:cs typeface="Times New Roman" pitchFamily="18" charset="0"/>
              </a:rPr>
              <a:t>Check that the instrument/ equipment/material used are clean, calibrated and correct ones as per procedure.</a:t>
            </a:r>
            <a:endParaRPr lang="en-US" sz="2900" dirty="0" smtClean="0">
              <a:latin typeface="Times New Roman" pitchFamily="18" charset="0"/>
              <a:cs typeface="Times New Roman" pitchFamily="18" charset="0"/>
            </a:endParaRPr>
          </a:p>
          <a:p>
            <a:pPr marL="514350" indent="-514350" algn="just">
              <a:buAutoNum type="arabicPeriod"/>
            </a:pPr>
            <a:r>
              <a:rPr lang="en-IN" sz="2900" dirty="0" smtClean="0">
                <a:latin typeface="Times New Roman" pitchFamily="18" charset="0"/>
                <a:cs typeface="Times New Roman" pitchFamily="18" charset="0"/>
              </a:rPr>
              <a:t>Always notify if labels are seen either detached or appear to incorrect or are in wrong place.</a:t>
            </a:r>
          </a:p>
          <a:p>
            <a:pPr marL="514350" indent="-514350" algn="just">
              <a:buAutoNum type="arabicPeriod"/>
            </a:pPr>
            <a:r>
              <a:rPr lang="en-IN" sz="2900" dirty="0" smtClean="0">
                <a:latin typeface="Times New Roman" pitchFamily="18" charset="0"/>
                <a:cs typeface="Times New Roman" pitchFamily="18" charset="0"/>
              </a:rPr>
              <a:t>Never remove a label which has been incorrectly applied and never stick a new label over an old one of the same type. If label is incorrectly affixed strike it off, sign and paste new correct label adjacent to it</a:t>
            </a:r>
            <a:endParaRPr lang="en-US" sz="2900" dirty="0" smtClean="0">
              <a:latin typeface="Times New Roman" pitchFamily="18" charset="0"/>
              <a:cs typeface="Times New Roman" pitchFamily="18" charset="0"/>
            </a:endParaRPr>
          </a:p>
          <a:p>
            <a:pPr marL="514350" indent="-514350" algn="just">
              <a:buAutoNum type="arabicPeriod"/>
            </a:pPr>
            <a:r>
              <a:rPr lang="en-IN" sz="2900" dirty="0" smtClean="0">
                <a:latin typeface="Times New Roman" pitchFamily="18" charset="0"/>
                <a:cs typeface="Times New Roman" pitchFamily="18" charset="0"/>
              </a:rPr>
              <a:t>Clean the glassware drying oven, refrigerator, walk in chamber incubators, water bath of the instruments like dissolution tester, disintegration testers etc, used in the quality control laboratories per the procedure.</a:t>
            </a:r>
          </a:p>
          <a:p>
            <a:pPr marL="514350" indent="-514350" algn="just">
              <a:buAutoNum type="arabicPeriod"/>
            </a:pPr>
            <a:r>
              <a:rPr lang="en-IN" sz="2900" dirty="0" smtClean="0">
                <a:latin typeface="Times New Roman" pitchFamily="18" charset="0"/>
                <a:cs typeface="Times New Roman" pitchFamily="18" charset="0"/>
              </a:rPr>
              <a:t>Clean the work benches after completion of work or at the end of the day whichever is earlier and keep the respective specification, General test procedure (GTP), Standard test Procedure (SOP’s) etc used back to the designated place.</a:t>
            </a:r>
          </a:p>
          <a:p>
            <a:pPr marL="514350" indent="-514350" algn="just">
              <a:buAutoNum type="arabicPeriod"/>
            </a:pPr>
            <a:r>
              <a:rPr lang="en-IN" sz="2900" dirty="0" smtClean="0">
                <a:latin typeface="Times New Roman" pitchFamily="18" charset="0"/>
                <a:cs typeface="Times New Roman" pitchFamily="18" charset="0"/>
              </a:rPr>
              <a:t>While closing the Quality Control Laboratory, ensure that all water taps, instruments (which are not running), equipments, computers are put ‘OFF’. Put off the lights, AC’s and closes the department.</a:t>
            </a:r>
            <a:endParaRPr lang="en-US" sz="2900" dirty="0" smtClean="0">
              <a:latin typeface="Times New Roman" pitchFamily="18" charset="0"/>
              <a:cs typeface="Times New Roman" pitchFamily="18" charset="0"/>
            </a:endParaRPr>
          </a:p>
          <a:p>
            <a:pPr algn="just"/>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560</TotalTime>
  <Words>5830</Words>
  <Application>Microsoft Office PowerPoint</Application>
  <PresentationFormat>On-screen Show (4:3)</PresentationFormat>
  <Paragraphs>603</Paragraphs>
  <Slides>62</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62</vt:i4>
      </vt:variant>
    </vt:vector>
  </HeadingPairs>
  <TitlesOfParts>
    <vt:vector size="67" baseType="lpstr">
      <vt:lpstr>Arial</vt:lpstr>
      <vt:lpstr>Calibri</vt:lpstr>
      <vt:lpstr>Curlz MT</vt:lpstr>
      <vt:lpstr>Times New Roman</vt:lpstr>
      <vt:lpstr>Office Theme</vt:lpstr>
      <vt:lpstr>QUALITY  ASSURANCE</vt:lpstr>
      <vt:lpstr>QUALITY  ASSURANCE  Is the process of verifying or determining whether the products or services meet or exceed the customer expectations.</vt:lpstr>
      <vt:lpstr>CONTROL OF QV</vt:lpstr>
      <vt:lpstr>STATISTICAL QC</vt:lpstr>
      <vt:lpstr>PowerPoint Presentation</vt:lpstr>
      <vt:lpstr>PowerPoint Presentation</vt:lpstr>
      <vt:lpstr>Good Laboratory Practices (GLP) for Pharmaceuticals and other Quality Control Laboratories</vt:lpstr>
      <vt:lpstr>HISTORY</vt:lpstr>
      <vt:lpstr>PowerPoint Presentation</vt:lpstr>
      <vt:lpstr>PowerPoint Presentation</vt:lpstr>
      <vt:lpstr>Good Laboratory Practices (GLP) in terms of A to Z  </vt:lpstr>
      <vt:lpstr>PowerPoint Presentation</vt:lpstr>
      <vt:lpstr>PowerPoint Presentation</vt:lpstr>
      <vt:lpstr>VALIDATION</vt:lpstr>
      <vt:lpstr>NEED OF VALIDATION</vt:lpstr>
      <vt:lpstr>Purpose of Validation</vt:lpstr>
      <vt:lpstr>Advantages of validation</vt:lpstr>
      <vt:lpstr>Scope of validation</vt:lpstr>
      <vt:lpstr>PowerPoint Presentation</vt:lpstr>
      <vt:lpstr>MAJOR PHASES OF VALIDATION</vt:lpstr>
      <vt:lpstr>PowerPoint Presentation</vt:lpstr>
      <vt:lpstr>PROTOCOLS OF VALIDATION</vt:lpstr>
      <vt:lpstr>Validation Master Plan (VMP)</vt:lpstr>
      <vt:lpstr>PowerPoint Presentation</vt:lpstr>
      <vt:lpstr>PowerPoint Presentation</vt:lpstr>
      <vt:lpstr>TYPES OF VALIDATION</vt:lpstr>
      <vt:lpstr>PowerPoint Presentation</vt:lpstr>
      <vt:lpstr>PowerPoint Presentation</vt:lpstr>
      <vt:lpstr>PowerPoint Presentation</vt:lpstr>
      <vt:lpstr>PowerPoint Presentation</vt:lpstr>
      <vt:lpstr>Validation of Analytical Instruments &amp; calibration</vt:lpstr>
      <vt:lpstr>UV-Visible Spectrophometer</vt:lpstr>
      <vt:lpstr>PowerPoint Presentation</vt:lpstr>
      <vt:lpstr>PowerPoint Presentation</vt:lpstr>
      <vt:lpstr>IR SPECTROPHOTOMETER</vt:lpstr>
      <vt:lpstr>PowerPoint Presentation</vt:lpstr>
      <vt:lpstr>HPTLC</vt:lpstr>
      <vt:lpstr>PowerPoint Presentation</vt:lpstr>
      <vt:lpstr>Regulatory Control in Pharmaceutical Analysis </vt:lpstr>
      <vt:lpstr>PowerPoint Presentation</vt:lpstr>
      <vt:lpstr>PowerPoint Presentation</vt:lpstr>
      <vt:lpstr>PowerPoint Presentation</vt:lpstr>
      <vt:lpstr>PowerPoint Presentation</vt:lpstr>
      <vt:lpstr>PowerPoint Presentation</vt:lpstr>
      <vt:lpstr>PowerPoint Presentation</vt:lpstr>
      <vt:lpstr>Central Drug Standard Control Organization CDSCO</vt:lpstr>
      <vt:lpstr>PowerPoint Presentation</vt:lpstr>
      <vt:lpstr>PowerPoint Presentation</vt:lpstr>
      <vt:lpstr>PowerPoint Presentation</vt:lpstr>
      <vt:lpstr>PowerPoint Presentation</vt:lpstr>
      <vt:lpstr>PowerPoint Presentation</vt:lpstr>
      <vt:lpstr>IPA  </vt:lpstr>
      <vt:lpstr>PowerPoint Presentation</vt:lpstr>
      <vt:lpstr>ACTIVITIES AND RESPONSIBILITIES </vt:lpstr>
      <vt:lpstr>CENTRAL DRUG TESTING LABORATORY</vt:lpstr>
      <vt:lpstr>FUNCTIONS UNDER TAKEN </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QUALITY  ASSURANCE</dc:title>
  <dc:creator>HP</dc:creator>
  <cp:lastModifiedBy>Windows User</cp:lastModifiedBy>
  <cp:revision>190</cp:revision>
  <dcterms:created xsi:type="dcterms:W3CDTF">2006-08-16T00:00:00Z</dcterms:created>
  <dcterms:modified xsi:type="dcterms:W3CDTF">2023-05-28T14:43:33Z</dcterms:modified>
</cp:coreProperties>
</file>